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13" r:id="rId3"/>
    <p:sldId id="258" r:id="rId4"/>
    <p:sldId id="362" r:id="rId5"/>
    <p:sldId id="363" r:id="rId6"/>
    <p:sldId id="328" r:id="rId7"/>
    <p:sldId id="364" r:id="rId8"/>
    <p:sldId id="365" r:id="rId9"/>
    <p:sldId id="263" r:id="rId10"/>
    <p:sldId id="261" r:id="rId11"/>
    <p:sldId id="264" r:id="rId12"/>
    <p:sldId id="366" r:id="rId13"/>
    <p:sldId id="265" r:id="rId14"/>
    <p:sldId id="367" r:id="rId15"/>
    <p:sldId id="314" r:id="rId16"/>
    <p:sldId id="266" r:id="rId17"/>
    <p:sldId id="267" r:id="rId18"/>
    <p:sldId id="270" r:id="rId19"/>
    <p:sldId id="368" r:id="rId20"/>
    <p:sldId id="271" r:id="rId21"/>
    <p:sldId id="369" r:id="rId22"/>
    <p:sldId id="323" r:id="rId23"/>
    <p:sldId id="273" r:id="rId24"/>
    <p:sldId id="274" r:id="rId25"/>
    <p:sldId id="370" r:id="rId26"/>
    <p:sldId id="329" r:id="rId27"/>
    <p:sldId id="371" r:id="rId28"/>
    <p:sldId id="331" r:id="rId29"/>
    <p:sldId id="310" r:id="rId30"/>
  </p:sldIdLst>
  <p:sldSz cx="9144000" cy="6858000" type="screen4x3"/>
  <p:notesSz cx="6735763" cy="98663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63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481" autoAdjust="0"/>
    <p:restoredTop sz="86389" autoAdjust="0"/>
  </p:normalViewPr>
  <p:slideViewPr>
    <p:cSldViewPr>
      <p:cViewPr varScale="1">
        <p:scale>
          <a:sx n="67" d="100"/>
          <a:sy n="67" d="100"/>
        </p:scale>
        <p:origin x="78" y="468"/>
      </p:cViewPr>
      <p:guideLst>
        <p:guide orient="horz" pos="2160"/>
        <p:guide pos="2880"/>
      </p:guideLst>
    </p:cSldViewPr>
  </p:slideViewPr>
  <p:outlineViewPr>
    <p:cViewPr>
      <p:scale>
        <a:sx n="33" d="100"/>
        <a:sy n="33" d="100"/>
      </p:scale>
      <p:origin x="0" y="-227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10920D6-FB59-E019-87E4-7B1D182876CC}"/>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0" hangingPunct="0">
              <a:defRPr sz="1200">
                <a:latin typeface="Arial" charset="0"/>
              </a:defRPr>
            </a:lvl1pPr>
          </a:lstStyle>
          <a:p>
            <a:pPr>
              <a:defRPr/>
            </a:pPr>
            <a:endParaRPr lang="ru-RU"/>
          </a:p>
        </p:txBody>
      </p:sp>
      <p:sp>
        <p:nvSpPr>
          <p:cNvPr id="3" name="Дата 2">
            <a:extLst>
              <a:ext uri="{FF2B5EF4-FFF2-40B4-BE49-F238E27FC236}">
                <a16:creationId xmlns:a16="http://schemas.microsoft.com/office/drawing/2014/main" id="{C880BDE6-D835-B280-A256-757822026CF0}"/>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0" hangingPunct="0">
              <a:defRPr sz="1200">
                <a:latin typeface="Arial" charset="0"/>
              </a:defRPr>
            </a:lvl1pPr>
          </a:lstStyle>
          <a:p>
            <a:pPr>
              <a:defRPr/>
            </a:pPr>
            <a:fld id="{6EBAEB02-916F-4838-BF9C-E9F478D8C07B}" type="datetimeFigureOut">
              <a:rPr lang="ru-RU"/>
              <a:pPr>
                <a:defRPr/>
              </a:pPr>
              <a:t>01.08.2025</a:t>
            </a:fld>
            <a:endParaRPr lang="ru-RU"/>
          </a:p>
        </p:txBody>
      </p:sp>
      <p:sp>
        <p:nvSpPr>
          <p:cNvPr id="4" name="Образ слайда 3">
            <a:extLst>
              <a:ext uri="{FF2B5EF4-FFF2-40B4-BE49-F238E27FC236}">
                <a16:creationId xmlns:a16="http://schemas.microsoft.com/office/drawing/2014/main" id="{345A939C-EB22-A654-5B19-4B1BD5DE7976}"/>
              </a:ext>
            </a:extLst>
          </p:cNvPr>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CC20FA81-8407-8B03-FEB6-0AB83AC721BB}"/>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52AFC82C-6A0D-850B-4907-B5ACB98AC41F}"/>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0" hangingPunct="0">
              <a:defRPr sz="1200">
                <a:latin typeface="Arial" charset="0"/>
              </a:defRPr>
            </a:lvl1pPr>
          </a:lstStyle>
          <a:p>
            <a:pPr>
              <a:defRPr/>
            </a:pPr>
            <a:endParaRPr lang="ru-RU"/>
          </a:p>
        </p:txBody>
      </p:sp>
      <p:sp>
        <p:nvSpPr>
          <p:cNvPr id="7" name="Номер слайда 6">
            <a:extLst>
              <a:ext uri="{FF2B5EF4-FFF2-40B4-BE49-F238E27FC236}">
                <a16:creationId xmlns:a16="http://schemas.microsoft.com/office/drawing/2014/main" id="{5F7C2A63-54B5-E0C6-9133-9E954C977A87}"/>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B7171147-DDEB-4CA8-8C6D-34776A0654F7}"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Образ слайда 1">
            <a:extLst>
              <a:ext uri="{FF2B5EF4-FFF2-40B4-BE49-F238E27FC236}">
                <a16:creationId xmlns:a16="http://schemas.microsoft.com/office/drawing/2014/main" id="{01F61D25-3BCB-E52C-A91E-BCDB85C0B9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Заметки 2">
            <a:extLst>
              <a:ext uri="{FF2B5EF4-FFF2-40B4-BE49-F238E27FC236}">
                <a16:creationId xmlns:a16="http://schemas.microsoft.com/office/drawing/2014/main" id="{05F6EDA2-CEBE-1AF7-34FB-A1E5E7C0B6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en-US" dirty="0"/>
          </a:p>
        </p:txBody>
      </p:sp>
      <p:sp>
        <p:nvSpPr>
          <p:cNvPr id="4100" name="Номер слайда 3">
            <a:extLst>
              <a:ext uri="{FF2B5EF4-FFF2-40B4-BE49-F238E27FC236}">
                <a16:creationId xmlns:a16="http://schemas.microsoft.com/office/drawing/2014/main" id="{2039015C-2732-B164-FF72-04E283C6EC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2DA9A3-22AA-4E98-8C8F-61D25B2D364D}" type="slidenum">
              <a:rPr lang="ru-RU" altLang="en-US">
                <a:latin typeface="Arial" panose="020B0604020202020204" pitchFamily="34" charset="0"/>
              </a:rPr>
              <a:pPr>
                <a:spcBef>
                  <a:spcPct val="0"/>
                </a:spcBef>
              </a:pPr>
              <a:t>1</a:t>
            </a:fld>
            <a:endParaRPr lang="ru-RU"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B7171147-DDEB-4CA8-8C6D-34776A0654F7}" type="slidenum">
              <a:rPr lang="ru-RU" altLang="en-US" smtClean="0"/>
              <a:pPr>
                <a:defRPr/>
              </a:pPr>
              <a:t>2</a:t>
            </a:fld>
            <a:endParaRPr lang="ru-RU" altLang="en-US"/>
          </a:p>
        </p:txBody>
      </p:sp>
    </p:spTree>
    <p:extLst>
      <p:ext uri="{BB962C8B-B14F-4D97-AF65-F5344CB8AC3E}">
        <p14:creationId xmlns:p14="http://schemas.microsoft.com/office/powerpoint/2010/main" val="4111852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4">
            <a:extLst>
              <a:ext uri="{FF2B5EF4-FFF2-40B4-BE49-F238E27FC236}">
                <a16:creationId xmlns:a16="http://schemas.microsoft.com/office/drawing/2014/main" id="{89F28CE7-C12B-E4B4-C44E-42FAE29A91C9}"/>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05756F7B-6710-63C8-24D5-136E120673C1}"/>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379FEECA-CC53-C845-836F-2961EA88FBD0}"/>
              </a:ext>
            </a:extLst>
          </p:cNvPr>
          <p:cNvSpPr>
            <a:spLocks noGrp="1" noChangeArrowheads="1"/>
          </p:cNvSpPr>
          <p:nvPr>
            <p:ph type="sldNum" sz="quarter" idx="12"/>
          </p:nvPr>
        </p:nvSpPr>
        <p:spPr>
          <a:ln/>
        </p:spPr>
        <p:txBody>
          <a:bodyPr/>
          <a:lstStyle>
            <a:lvl1pPr>
              <a:defRPr/>
            </a:lvl1pPr>
          </a:lstStyle>
          <a:p>
            <a:pPr>
              <a:defRPr/>
            </a:pPr>
            <a:fld id="{78E21F75-6819-4CDB-9F6E-FEB609C29964}" type="slidenum">
              <a:rPr lang="ru-RU" altLang="en-US"/>
              <a:pPr>
                <a:defRPr/>
              </a:pPr>
              <a:t>‹#›</a:t>
            </a:fld>
            <a:endParaRPr lang="ru-RU" altLang="en-US"/>
          </a:p>
        </p:txBody>
      </p:sp>
    </p:spTree>
    <p:extLst>
      <p:ext uri="{BB962C8B-B14F-4D97-AF65-F5344CB8AC3E}">
        <p14:creationId xmlns:p14="http://schemas.microsoft.com/office/powerpoint/2010/main" val="4144675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938E02C0-EF7B-16C1-C156-0DC3A5A663A8}"/>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580A74E4-7855-347B-B554-707CC9198E67}"/>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32B845EC-6563-6CCF-0746-04259030D2DE}"/>
              </a:ext>
            </a:extLst>
          </p:cNvPr>
          <p:cNvSpPr>
            <a:spLocks noGrp="1" noChangeArrowheads="1"/>
          </p:cNvSpPr>
          <p:nvPr>
            <p:ph type="sldNum" sz="quarter" idx="12"/>
          </p:nvPr>
        </p:nvSpPr>
        <p:spPr>
          <a:ln/>
        </p:spPr>
        <p:txBody>
          <a:bodyPr/>
          <a:lstStyle>
            <a:lvl1pPr>
              <a:defRPr/>
            </a:lvl1pPr>
          </a:lstStyle>
          <a:p>
            <a:pPr>
              <a:defRPr/>
            </a:pPr>
            <a:fld id="{B11EE37C-F59A-4F73-9906-2113EE44A525}" type="slidenum">
              <a:rPr lang="ru-RU" altLang="en-US"/>
              <a:pPr>
                <a:defRPr/>
              </a:pPr>
              <a:t>‹#›</a:t>
            </a:fld>
            <a:endParaRPr lang="ru-RU" altLang="en-US"/>
          </a:p>
        </p:txBody>
      </p:sp>
    </p:spTree>
    <p:extLst>
      <p:ext uri="{BB962C8B-B14F-4D97-AF65-F5344CB8AC3E}">
        <p14:creationId xmlns:p14="http://schemas.microsoft.com/office/powerpoint/2010/main" val="71579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326C1A1D-BE4D-D86F-7D6B-2EB9F25610ED}"/>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5F644A6A-3AF2-5439-87C6-97567A1BB584}"/>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D242EE23-25AC-8ADB-5F60-1D1B60E85A4A}"/>
              </a:ext>
            </a:extLst>
          </p:cNvPr>
          <p:cNvSpPr>
            <a:spLocks noGrp="1" noChangeArrowheads="1"/>
          </p:cNvSpPr>
          <p:nvPr>
            <p:ph type="sldNum" sz="quarter" idx="12"/>
          </p:nvPr>
        </p:nvSpPr>
        <p:spPr>
          <a:ln/>
        </p:spPr>
        <p:txBody>
          <a:bodyPr/>
          <a:lstStyle>
            <a:lvl1pPr>
              <a:defRPr/>
            </a:lvl1pPr>
          </a:lstStyle>
          <a:p>
            <a:pPr>
              <a:defRPr/>
            </a:pPr>
            <a:fld id="{F6889237-99A7-4A46-8A5C-5118B229318A}" type="slidenum">
              <a:rPr lang="ru-RU" altLang="en-US"/>
              <a:pPr>
                <a:defRPr/>
              </a:pPr>
              <a:t>‹#›</a:t>
            </a:fld>
            <a:endParaRPr lang="ru-RU" altLang="en-US"/>
          </a:p>
        </p:txBody>
      </p:sp>
    </p:spTree>
    <p:extLst>
      <p:ext uri="{BB962C8B-B14F-4D97-AF65-F5344CB8AC3E}">
        <p14:creationId xmlns:p14="http://schemas.microsoft.com/office/powerpoint/2010/main" val="334449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E2797322-031A-7FF7-785B-02A4872D326C}"/>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9C6F93B9-3DE8-0538-A414-69A2C2DCFAC7}"/>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A937635D-F7ED-7575-AE60-6C3D0534628E}"/>
              </a:ext>
            </a:extLst>
          </p:cNvPr>
          <p:cNvSpPr>
            <a:spLocks noGrp="1" noChangeArrowheads="1"/>
          </p:cNvSpPr>
          <p:nvPr>
            <p:ph type="sldNum" sz="quarter" idx="12"/>
          </p:nvPr>
        </p:nvSpPr>
        <p:spPr>
          <a:ln/>
        </p:spPr>
        <p:txBody>
          <a:bodyPr/>
          <a:lstStyle>
            <a:lvl1pPr>
              <a:defRPr/>
            </a:lvl1pPr>
          </a:lstStyle>
          <a:p>
            <a:pPr>
              <a:defRPr/>
            </a:pPr>
            <a:fld id="{7694C0A1-AC28-40D9-8801-A9172A2D18A7}" type="slidenum">
              <a:rPr lang="ru-RU" altLang="en-US"/>
              <a:pPr>
                <a:defRPr/>
              </a:pPr>
              <a:t>‹#›</a:t>
            </a:fld>
            <a:endParaRPr lang="ru-RU" altLang="en-US"/>
          </a:p>
        </p:txBody>
      </p:sp>
    </p:spTree>
    <p:extLst>
      <p:ext uri="{BB962C8B-B14F-4D97-AF65-F5344CB8AC3E}">
        <p14:creationId xmlns:p14="http://schemas.microsoft.com/office/powerpoint/2010/main" val="370778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4">
            <a:extLst>
              <a:ext uri="{FF2B5EF4-FFF2-40B4-BE49-F238E27FC236}">
                <a16:creationId xmlns:a16="http://schemas.microsoft.com/office/drawing/2014/main" id="{7B7F56D3-2642-D846-0CE7-60E43A6CF976}"/>
              </a:ext>
            </a:extLst>
          </p:cNvPr>
          <p:cNvSpPr>
            <a:spLocks noGrp="1" noChangeArrowheads="1"/>
          </p:cNvSpPr>
          <p:nvPr>
            <p:ph type="dt" sz="half" idx="10"/>
          </p:nvPr>
        </p:nvSpPr>
        <p:spPr>
          <a:ln/>
        </p:spPr>
        <p:txBody>
          <a:bodyPr/>
          <a:lstStyle>
            <a:lvl1pPr>
              <a:defRPr/>
            </a:lvl1pPr>
          </a:lstStyle>
          <a:p>
            <a:pPr>
              <a:defRPr/>
            </a:pPr>
            <a:endParaRPr lang="ru-RU"/>
          </a:p>
        </p:txBody>
      </p:sp>
      <p:sp>
        <p:nvSpPr>
          <p:cNvPr id="5" name="Rectangle 5">
            <a:extLst>
              <a:ext uri="{FF2B5EF4-FFF2-40B4-BE49-F238E27FC236}">
                <a16:creationId xmlns:a16="http://schemas.microsoft.com/office/drawing/2014/main" id="{B9475C89-7CA0-29F0-2485-E900AFE804EC}"/>
              </a:ext>
            </a:extLst>
          </p:cNvPr>
          <p:cNvSpPr>
            <a:spLocks noGrp="1" noChangeArrowheads="1"/>
          </p:cNvSpPr>
          <p:nvPr>
            <p:ph type="ftr" sz="quarter" idx="11"/>
          </p:nvPr>
        </p:nvSpPr>
        <p:spPr>
          <a:ln/>
        </p:spPr>
        <p:txBody>
          <a:bodyPr/>
          <a:lstStyle>
            <a:lvl1pPr>
              <a:defRPr/>
            </a:lvl1pPr>
          </a:lstStyle>
          <a:p>
            <a:pPr>
              <a:defRPr/>
            </a:pPr>
            <a:endParaRPr lang="ru-RU"/>
          </a:p>
        </p:txBody>
      </p:sp>
      <p:sp>
        <p:nvSpPr>
          <p:cNvPr id="6" name="Rectangle 6">
            <a:extLst>
              <a:ext uri="{FF2B5EF4-FFF2-40B4-BE49-F238E27FC236}">
                <a16:creationId xmlns:a16="http://schemas.microsoft.com/office/drawing/2014/main" id="{E201D54B-D7E2-B8CA-F100-C63438E53385}"/>
              </a:ext>
            </a:extLst>
          </p:cNvPr>
          <p:cNvSpPr>
            <a:spLocks noGrp="1" noChangeArrowheads="1"/>
          </p:cNvSpPr>
          <p:nvPr>
            <p:ph type="sldNum" sz="quarter" idx="12"/>
          </p:nvPr>
        </p:nvSpPr>
        <p:spPr>
          <a:ln/>
        </p:spPr>
        <p:txBody>
          <a:bodyPr/>
          <a:lstStyle>
            <a:lvl1pPr>
              <a:defRPr/>
            </a:lvl1pPr>
          </a:lstStyle>
          <a:p>
            <a:pPr>
              <a:defRPr/>
            </a:pPr>
            <a:fld id="{A9A0D8BB-B06F-4C6F-A035-34353974C4DC}" type="slidenum">
              <a:rPr lang="ru-RU" altLang="en-US"/>
              <a:pPr>
                <a:defRPr/>
              </a:pPr>
              <a:t>‹#›</a:t>
            </a:fld>
            <a:endParaRPr lang="ru-RU" altLang="en-US"/>
          </a:p>
        </p:txBody>
      </p:sp>
    </p:spTree>
    <p:extLst>
      <p:ext uri="{BB962C8B-B14F-4D97-AF65-F5344CB8AC3E}">
        <p14:creationId xmlns:p14="http://schemas.microsoft.com/office/powerpoint/2010/main" val="2005075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a:extLst>
              <a:ext uri="{FF2B5EF4-FFF2-40B4-BE49-F238E27FC236}">
                <a16:creationId xmlns:a16="http://schemas.microsoft.com/office/drawing/2014/main" id="{599960C2-3BC1-E07F-F6EA-70995D023283}"/>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C803FC04-2510-3A17-7BB5-9D6A60A20216}"/>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935B896A-16EA-C233-52C2-5502811E0107}"/>
              </a:ext>
            </a:extLst>
          </p:cNvPr>
          <p:cNvSpPr>
            <a:spLocks noGrp="1" noChangeArrowheads="1"/>
          </p:cNvSpPr>
          <p:nvPr>
            <p:ph type="sldNum" sz="quarter" idx="12"/>
          </p:nvPr>
        </p:nvSpPr>
        <p:spPr>
          <a:ln/>
        </p:spPr>
        <p:txBody>
          <a:bodyPr/>
          <a:lstStyle>
            <a:lvl1pPr>
              <a:defRPr/>
            </a:lvl1pPr>
          </a:lstStyle>
          <a:p>
            <a:pPr>
              <a:defRPr/>
            </a:pPr>
            <a:fld id="{7FE11ABE-789A-4D4C-BFCE-B67C659D38CC}" type="slidenum">
              <a:rPr lang="ru-RU" altLang="en-US"/>
              <a:pPr>
                <a:defRPr/>
              </a:pPr>
              <a:t>‹#›</a:t>
            </a:fld>
            <a:endParaRPr lang="ru-RU" altLang="en-US"/>
          </a:p>
        </p:txBody>
      </p:sp>
    </p:spTree>
    <p:extLst>
      <p:ext uri="{BB962C8B-B14F-4D97-AF65-F5344CB8AC3E}">
        <p14:creationId xmlns:p14="http://schemas.microsoft.com/office/powerpoint/2010/main" val="2077253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a:extLst>
              <a:ext uri="{FF2B5EF4-FFF2-40B4-BE49-F238E27FC236}">
                <a16:creationId xmlns:a16="http://schemas.microsoft.com/office/drawing/2014/main" id="{C4B3237A-FCF1-FBD3-6138-6173362AC4B5}"/>
              </a:ext>
            </a:extLst>
          </p:cNvPr>
          <p:cNvSpPr>
            <a:spLocks noGrp="1" noChangeArrowheads="1"/>
          </p:cNvSpPr>
          <p:nvPr>
            <p:ph type="dt" sz="half" idx="10"/>
          </p:nvPr>
        </p:nvSpPr>
        <p:spPr>
          <a:ln/>
        </p:spPr>
        <p:txBody>
          <a:bodyPr/>
          <a:lstStyle>
            <a:lvl1pPr>
              <a:defRPr/>
            </a:lvl1pPr>
          </a:lstStyle>
          <a:p>
            <a:pPr>
              <a:defRPr/>
            </a:pPr>
            <a:endParaRPr lang="ru-RU"/>
          </a:p>
        </p:txBody>
      </p:sp>
      <p:sp>
        <p:nvSpPr>
          <p:cNvPr id="8" name="Rectangle 5">
            <a:extLst>
              <a:ext uri="{FF2B5EF4-FFF2-40B4-BE49-F238E27FC236}">
                <a16:creationId xmlns:a16="http://schemas.microsoft.com/office/drawing/2014/main" id="{CD2DCCDE-86D4-B67F-9F5E-F188D6D1DA77}"/>
              </a:ext>
            </a:extLst>
          </p:cNvPr>
          <p:cNvSpPr>
            <a:spLocks noGrp="1" noChangeArrowheads="1"/>
          </p:cNvSpPr>
          <p:nvPr>
            <p:ph type="ftr" sz="quarter" idx="11"/>
          </p:nvPr>
        </p:nvSpPr>
        <p:spPr>
          <a:ln/>
        </p:spPr>
        <p:txBody>
          <a:bodyPr/>
          <a:lstStyle>
            <a:lvl1pPr>
              <a:defRPr/>
            </a:lvl1pPr>
          </a:lstStyle>
          <a:p>
            <a:pPr>
              <a:defRPr/>
            </a:pPr>
            <a:endParaRPr lang="ru-RU"/>
          </a:p>
        </p:txBody>
      </p:sp>
      <p:sp>
        <p:nvSpPr>
          <p:cNvPr id="9" name="Rectangle 6">
            <a:extLst>
              <a:ext uri="{FF2B5EF4-FFF2-40B4-BE49-F238E27FC236}">
                <a16:creationId xmlns:a16="http://schemas.microsoft.com/office/drawing/2014/main" id="{8CD25E91-1A42-ADBD-9FC8-05E43813589D}"/>
              </a:ext>
            </a:extLst>
          </p:cNvPr>
          <p:cNvSpPr>
            <a:spLocks noGrp="1" noChangeArrowheads="1"/>
          </p:cNvSpPr>
          <p:nvPr>
            <p:ph type="sldNum" sz="quarter" idx="12"/>
          </p:nvPr>
        </p:nvSpPr>
        <p:spPr>
          <a:ln/>
        </p:spPr>
        <p:txBody>
          <a:bodyPr/>
          <a:lstStyle>
            <a:lvl1pPr>
              <a:defRPr/>
            </a:lvl1pPr>
          </a:lstStyle>
          <a:p>
            <a:pPr>
              <a:defRPr/>
            </a:pPr>
            <a:fld id="{47A557AB-8728-4AFC-84CA-DEC6BCE1480E}" type="slidenum">
              <a:rPr lang="ru-RU" altLang="en-US"/>
              <a:pPr>
                <a:defRPr/>
              </a:pPr>
              <a:t>‹#›</a:t>
            </a:fld>
            <a:endParaRPr lang="ru-RU" altLang="en-US"/>
          </a:p>
        </p:txBody>
      </p:sp>
    </p:spTree>
    <p:extLst>
      <p:ext uri="{BB962C8B-B14F-4D97-AF65-F5344CB8AC3E}">
        <p14:creationId xmlns:p14="http://schemas.microsoft.com/office/powerpoint/2010/main" val="324034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a:extLst>
              <a:ext uri="{FF2B5EF4-FFF2-40B4-BE49-F238E27FC236}">
                <a16:creationId xmlns:a16="http://schemas.microsoft.com/office/drawing/2014/main" id="{56285DC9-F1C7-3F28-DCF2-710607134C97}"/>
              </a:ext>
            </a:extLst>
          </p:cNvPr>
          <p:cNvSpPr>
            <a:spLocks noGrp="1" noChangeArrowheads="1"/>
          </p:cNvSpPr>
          <p:nvPr>
            <p:ph type="dt" sz="half" idx="10"/>
          </p:nvPr>
        </p:nvSpPr>
        <p:spPr>
          <a:ln/>
        </p:spPr>
        <p:txBody>
          <a:bodyPr/>
          <a:lstStyle>
            <a:lvl1pPr>
              <a:defRPr/>
            </a:lvl1pPr>
          </a:lstStyle>
          <a:p>
            <a:pPr>
              <a:defRPr/>
            </a:pPr>
            <a:endParaRPr lang="ru-RU"/>
          </a:p>
        </p:txBody>
      </p:sp>
      <p:sp>
        <p:nvSpPr>
          <p:cNvPr id="4" name="Rectangle 5">
            <a:extLst>
              <a:ext uri="{FF2B5EF4-FFF2-40B4-BE49-F238E27FC236}">
                <a16:creationId xmlns:a16="http://schemas.microsoft.com/office/drawing/2014/main" id="{30BFE54F-CF2E-9B3C-AE78-3D81B445166E}"/>
              </a:ext>
            </a:extLst>
          </p:cNvPr>
          <p:cNvSpPr>
            <a:spLocks noGrp="1" noChangeArrowheads="1"/>
          </p:cNvSpPr>
          <p:nvPr>
            <p:ph type="ftr" sz="quarter" idx="11"/>
          </p:nvPr>
        </p:nvSpPr>
        <p:spPr>
          <a:ln/>
        </p:spPr>
        <p:txBody>
          <a:bodyPr/>
          <a:lstStyle>
            <a:lvl1pPr>
              <a:defRPr/>
            </a:lvl1pPr>
          </a:lstStyle>
          <a:p>
            <a:pPr>
              <a:defRPr/>
            </a:pPr>
            <a:endParaRPr lang="ru-RU"/>
          </a:p>
        </p:txBody>
      </p:sp>
      <p:sp>
        <p:nvSpPr>
          <p:cNvPr id="5" name="Rectangle 6">
            <a:extLst>
              <a:ext uri="{FF2B5EF4-FFF2-40B4-BE49-F238E27FC236}">
                <a16:creationId xmlns:a16="http://schemas.microsoft.com/office/drawing/2014/main" id="{C8D76356-A0EB-8395-A087-10C5D1761D1E}"/>
              </a:ext>
            </a:extLst>
          </p:cNvPr>
          <p:cNvSpPr>
            <a:spLocks noGrp="1" noChangeArrowheads="1"/>
          </p:cNvSpPr>
          <p:nvPr>
            <p:ph type="sldNum" sz="quarter" idx="12"/>
          </p:nvPr>
        </p:nvSpPr>
        <p:spPr>
          <a:ln/>
        </p:spPr>
        <p:txBody>
          <a:bodyPr/>
          <a:lstStyle>
            <a:lvl1pPr>
              <a:defRPr/>
            </a:lvl1pPr>
          </a:lstStyle>
          <a:p>
            <a:pPr>
              <a:defRPr/>
            </a:pPr>
            <a:fld id="{50774A8B-C3DF-4D01-985B-9BC3270A4A6F}" type="slidenum">
              <a:rPr lang="ru-RU" altLang="en-US"/>
              <a:pPr>
                <a:defRPr/>
              </a:pPr>
              <a:t>‹#›</a:t>
            </a:fld>
            <a:endParaRPr lang="ru-RU" altLang="en-US"/>
          </a:p>
        </p:txBody>
      </p:sp>
    </p:spTree>
    <p:extLst>
      <p:ext uri="{BB962C8B-B14F-4D97-AF65-F5344CB8AC3E}">
        <p14:creationId xmlns:p14="http://schemas.microsoft.com/office/powerpoint/2010/main" val="399775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0A542BF-F323-7E69-F45D-6E4016DB218E}"/>
              </a:ext>
            </a:extLst>
          </p:cNvPr>
          <p:cNvSpPr>
            <a:spLocks noGrp="1" noChangeArrowheads="1"/>
          </p:cNvSpPr>
          <p:nvPr>
            <p:ph type="dt" sz="half" idx="10"/>
          </p:nvPr>
        </p:nvSpPr>
        <p:spPr>
          <a:ln/>
        </p:spPr>
        <p:txBody>
          <a:bodyPr/>
          <a:lstStyle>
            <a:lvl1pPr>
              <a:defRPr/>
            </a:lvl1pPr>
          </a:lstStyle>
          <a:p>
            <a:pPr>
              <a:defRPr/>
            </a:pPr>
            <a:endParaRPr lang="ru-RU"/>
          </a:p>
        </p:txBody>
      </p:sp>
      <p:sp>
        <p:nvSpPr>
          <p:cNvPr id="3" name="Rectangle 5">
            <a:extLst>
              <a:ext uri="{FF2B5EF4-FFF2-40B4-BE49-F238E27FC236}">
                <a16:creationId xmlns:a16="http://schemas.microsoft.com/office/drawing/2014/main" id="{38883EE8-278C-FEE4-6749-D804B728345A}"/>
              </a:ext>
            </a:extLst>
          </p:cNvPr>
          <p:cNvSpPr>
            <a:spLocks noGrp="1" noChangeArrowheads="1"/>
          </p:cNvSpPr>
          <p:nvPr>
            <p:ph type="ftr" sz="quarter" idx="11"/>
          </p:nvPr>
        </p:nvSpPr>
        <p:spPr>
          <a:ln/>
        </p:spPr>
        <p:txBody>
          <a:bodyPr/>
          <a:lstStyle>
            <a:lvl1pPr>
              <a:defRPr/>
            </a:lvl1pPr>
          </a:lstStyle>
          <a:p>
            <a:pPr>
              <a:defRPr/>
            </a:pPr>
            <a:endParaRPr lang="ru-RU"/>
          </a:p>
        </p:txBody>
      </p:sp>
      <p:sp>
        <p:nvSpPr>
          <p:cNvPr id="4" name="Rectangle 6">
            <a:extLst>
              <a:ext uri="{FF2B5EF4-FFF2-40B4-BE49-F238E27FC236}">
                <a16:creationId xmlns:a16="http://schemas.microsoft.com/office/drawing/2014/main" id="{D1B43AF2-9E69-E699-3459-A35358398D7B}"/>
              </a:ext>
            </a:extLst>
          </p:cNvPr>
          <p:cNvSpPr>
            <a:spLocks noGrp="1" noChangeArrowheads="1"/>
          </p:cNvSpPr>
          <p:nvPr>
            <p:ph type="sldNum" sz="quarter" idx="12"/>
          </p:nvPr>
        </p:nvSpPr>
        <p:spPr>
          <a:ln/>
        </p:spPr>
        <p:txBody>
          <a:bodyPr/>
          <a:lstStyle>
            <a:lvl1pPr>
              <a:defRPr/>
            </a:lvl1pPr>
          </a:lstStyle>
          <a:p>
            <a:pPr>
              <a:defRPr/>
            </a:pPr>
            <a:fld id="{C0039CCE-F396-41E2-BC0A-23DE435222B1}" type="slidenum">
              <a:rPr lang="ru-RU" altLang="en-US"/>
              <a:pPr>
                <a:defRPr/>
              </a:pPr>
              <a:t>‹#›</a:t>
            </a:fld>
            <a:endParaRPr lang="ru-RU" altLang="en-US"/>
          </a:p>
        </p:txBody>
      </p:sp>
    </p:spTree>
    <p:extLst>
      <p:ext uri="{BB962C8B-B14F-4D97-AF65-F5344CB8AC3E}">
        <p14:creationId xmlns:p14="http://schemas.microsoft.com/office/powerpoint/2010/main" val="397553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75379C4C-8EF9-3016-47A0-CC3B580A65FA}"/>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A4C2F29B-5C5B-2AB9-3BEF-267FBAF39C5B}"/>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F3A74252-EBB0-99B3-E4C2-64A00F45F80C}"/>
              </a:ext>
            </a:extLst>
          </p:cNvPr>
          <p:cNvSpPr>
            <a:spLocks noGrp="1" noChangeArrowheads="1"/>
          </p:cNvSpPr>
          <p:nvPr>
            <p:ph type="sldNum" sz="quarter" idx="12"/>
          </p:nvPr>
        </p:nvSpPr>
        <p:spPr>
          <a:ln/>
        </p:spPr>
        <p:txBody>
          <a:bodyPr/>
          <a:lstStyle>
            <a:lvl1pPr>
              <a:defRPr/>
            </a:lvl1pPr>
          </a:lstStyle>
          <a:p>
            <a:pPr>
              <a:defRPr/>
            </a:pPr>
            <a:fld id="{CCA56AD9-06E0-477D-93B9-DA0E12164E8E}" type="slidenum">
              <a:rPr lang="ru-RU" altLang="en-US"/>
              <a:pPr>
                <a:defRPr/>
              </a:pPr>
              <a:t>‹#›</a:t>
            </a:fld>
            <a:endParaRPr lang="ru-RU" altLang="en-US"/>
          </a:p>
        </p:txBody>
      </p:sp>
    </p:spTree>
    <p:extLst>
      <p:ext uri="{BB962C8B-B14F-4D97-AF65-F5344CB8AC3E}">
        <p14:creationId xmlns:p14="http://schemas.microsoft.com/office/powerpoint/2010/main" val="3362565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4">
            <a:extLst>
              <a:ext uri="{FF2B5EF4-FFF2-40B4-BE49-F238E27FC236}">
                <a16:creationId xmlns:a16="http://schemas.microsoft.com/office/drawing/2014/main" id="{E11AB940-DBC3-6197-ADDC-A1D8BE952CF6}"/>
              </a:ext>
            </a:extLst>
          </p:cNvPr>
          <p:cNvSpPr>
            <a:spLocks noGrp="1" noChangeArrowheads="1"/>
          </p:cNvSpPr>
          <p:nvPr>
            <p:ph type="dt" sz="half" idx="10"/>
          </p:nvPr>
        </p:nvSpPr>
        <p:spPr>
          <a:ln/>
        </p:spPr>
        <p:txBody>
          <a:bodyPr/>
          <a:lstStyle>
            <a:lvl1pPr>
              <a:defRPr/>
            </a:lvl1pPr>
          </a:lstStyle>
          <a:p>
            <a:pPr>
              <a:defRPr/>
            </a:pPr>
            <a:endParaRPr lang="ru-RU"/>
          </a:p>
        </p:txBody>
      </p:sp>
      <p:sp>
        <p:nvSpPr>
          <p:cNvPr id="6" name="Rectangle 5">
            <a:extLst>
              <a:ext uri="{FF2B5EF4-FFF2-40B4-BE49-F238E27FC236}">
                <a16:creationId xmlns:a16="http://schemas.microsoft.com/office/drawing/2014/main" id="{91528B68-C395-C6FC-6DAD-48904BED8D5E}"/>
              </a:ext>
            </a:extLst>
          </p:cNvPr>
          <p:cNvSpPr>
            <a:spLocks noGrp="1" noChangeArrowheads="1"/>
          </p:cNvSpPr>
          <p:nvPr>
            <p:ph type="ftr" sz="quarter" idx="11"/>
          </p:nvPr>
        </p:nvSpPr>
        <p:spPr>
          <a:ln/>
        </p:spPr>
        <p:txBody>
          <a:bodyPr/>
          <a:lstStyle>
            <a:lvl1pPr>
              <a:defRPr/>
            </a:lvl1pPr>
          </a:lstStyle>
          <a:p>
            <a:pPr>
              <a:defRPr/>
            </a:pPr>
            <a:endParaRPr lang="ru-RU"/>
          </a:p>
        </p:txBody>
      </p:sp>
      <p:sp>
        <p:nvSpPr>
          <p:cNvPr id="7" name="Rectangle 6">
            <a:extLst>
              <a:ext uri="{FF2B5EF4-FFF2-40B4-BE49-F238E27FC236}">
                <a16:creationId xmlns:a16="http://schemas.microsoft.com/office/drawing/2014/main" id="{91876A69-F6F6-64E7-0EB4-D72532D43059}"/>
              </a:ext>
            </a:extLst>
          </p:cNvPr>
          <p:cNvSpPr>
            <a:spLocks noGrp="1" noChangeArrowheads="1"/>
          </p:cNvSpPr>
          <p:nvPr>
            <p:ph type="sldNum" sz="quarter" idx="12"/>
          </p:nvPr>
        </p:nvSpPr>
        <p:spPr>
          <a:ln/>
        </p:spPr>
        <p:txBody>
          <a:bodyPr/>
          <a:lstStyle>
            <a:lvl1pPr>
              <a:defRPr/>
            </a:lvl1pPr>
          </a:lstStyle>
          <a:p>
            <a:pPr>
              <a:defRPr/>
            </a:pPr>
            <a:fld id="{86775556-4EEB-45BC-8EBD-42AF4EB6325E}" type="slidenum">
              <a:rPr lang="ru-RU" altLang="en-US"/>
              <a:pPr>
                <a:defRPr/>
              </a:pPr>
              <a:t>‹#›</a:t>
            </a:fld>
            <a:endParaRPr lang="ru-RU" altLang="en-US"/>
          </a:p>
        </p:txBody>
      </p:sp>
    </p:spTree>
    <p:extLst>
      <p:ext uri="{BB962C8B-B14F-4D97-AF65-F5344CB8AC3E}">
        <p14:creationId xmlns:p14="http://schemas.microsoft.com/office/powerpoint/2010/main" val="368050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413FAAE-1FF7-0D4B-C53E-6949566F0FA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en-US"/>
              <a:t>Образец заголовка</a:t>
            </a:r>
          </a:p>
        </p:txBody>
      </p:sp>
      <p:sp>
        <p:nvSpPr>
          <p:cNvPr id="1027" name="Rectangle 3">
            <a:extLst>
              <a:ext uri="{FF2B5EF4-FFF2-40B4-BE49-F238E27FC236}">
                <a16:creationId xmlns:a16="http://schemas.microsoft.com/office/drawing/2014/main" id="{4B7A0A30-0FB5-5369-9522-8B9E6B16163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en-US"/>
              <a:t>Образец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1028" name="Rectangle 4">
            <a:extLst>
              <a:ext uri="{FF2B5EF4-FFF2-40B4-BE49-F238E27FC236}">
                <a16:creationId xmlns:a16="http://schemas.microsoft.com/office/drawing/2014/main" id="{8D1F5E11-3BE2-861F-29C6-364951ED09D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ru-RU"/>
          </a:p>
        </p:txBody>
      </p:sp>
      <p:sp>
        <p:nvSpPr>
          <p:cNvPr id="1029" name="Rectangle 5">
            <a:extLst>
              <a:ext uri="{FF2B5EF4-FFF2-40B4-BE49-F238E27FC236}">
                <a16:creationId xmlns:a16="http://schemas.microsoft.com/office/drawing/2014/main" id="{B9A2BB2B-E0A0-AF04-5EC4-639C57DEFE9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ru-RU"/>
          </a:p>
        </p:txBody>
      </p:sp>
      <p:sp>
        <p:nvSpPr>
          <p:cNvPr id="1030" name="Rectangle 6">
            <a:extLst>
              <a:ext uri="{FF2B5EF4-FFF2-40B4-BE49-F238E27FC236}">
                <a16:creationId xmlns:a16="http://schemas.microsoft.com/office/drawing/2014/main" id="{B4B8F44B-AA66-52E0-86B8-5D1772343EA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12A9BA48-8EA4-49CF-A439-9296D237EF87}" type="slidenum">
              <a:rPr lang="ru-RU" altLang="en-US"/>
              <a:pPr>
                <a:defRPr/>
              </a:pPr>
              <a:t>‹#›</a:t>
            </a:fld>
            <a:endParaRPr lang="ru-R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ancelaria@icfs.gov.md"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icfs.gov.md/"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mailto:cancelaria@icfs.gov.md" TargetMode="External"/><Relationship Id="rId4" Type="http://schemas.openxmlformats.org/officeDocument/2006/relationships/hyperlink" Target="https://www.facebook.com/people/Inspectoratul-Control-Financiar-de-Stat/61562562351594/?_rdr"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одзаголовок 2">
            <a:extLst>
              <a:ext uri="{FF2B5EF4-FFF2-40B4-BE49-F238E27FC236}">
                <a16:creationId xmlns:a16="http://schemas.microsoft.com/office/drawing/2014/main" id="{994E1417-9A9A-58DC-5F7D-B02A41495090}"/>
              </a:ext>
            </a:extLst>
          </p:cNvPr>
          <p:cNvSpPr txBox="1">
            <a:spLocks noChangeArrowheads="1"/>
          </p:cNvSpPr>
          <p:nvPr/>
        </p:nvSpPr>
        <p:spPr bwMode="auto">
          <a:xfrm>
            <a:off x="266700" y="2297886"/>
            <a:ext cx="8610600" cy="3028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pPr eaLnBrk="1" hangingPunct="1">
              <a:spcBef>
                <a:spcPts val="0"/>
              </a:spcBef>
            </a:pPr>
            <a:r>
              <a:rPr lang="ro-RO" altLang="en-US" sz="3600" b="1" dirty="0">
                <a:latin typeface="Calibri" panose="020F0502020204030204" pitchFamily="34" charset="0"/>
                <a:cs typeface="Calibri" panose="020F0502020204030204" pitchFamily="34" charset="0"/>
              </a:rPr>
              <a:t>Încălcări sistemice constatate </a:t>
            </a:r>
            <a:endParaRPr lang="ro-RO" altLang="en-US" sz="3600" b="1" dirty="0" smtClean="0">
              <a:latin typeface="Calibri" panose="020F0502020204030204" pitchFamily="34" charset="0"/>
              <a:cs typeface="Calibri" panose="020F0502020204030204" pitchFamily="34" charset="0"/>
            </a:endParaRPr>
          </a:p>
          <a:p>
            <a:pPr eaLnBrk="1" hangingPunct="1">
              <a:spcBef>
                <a:spcPts val="0"/>
              </a:spcBef>
            </a:pPr>
            <a:r>
              <a:rPr lang="ro-RO" altLang="en-US" sz="3600" b="1" dirty="0" smtClean="0">
                <a:latin typeface="Calibri" panose="020F0502020204030204" pitchFamily="34" charset="0"/>
                <a:cs typeface="Calibri" panose="020F0502020204030204" pitchFamily="34" charset="0"/>
              </a:rPr>
              <a:t>în </a:t>
            </a:r>
            <a:r>
              <a:rPr lang="ro-RO" altLang="en-US" sz="3600" b="1" dirty="0">
                <a:latin typeface="Calibri" panose="020F0502020204030204" pitchFamily="34" charset="0"/>
                <a:cs typeface="Calibri" panose="020F0502020204030204" pitchFamily="34" charset="0"/>
              </a:rPr>
              <a:t>cadrul inspectărilor financiare efectuate la </a:t>
            </a:r>
            <a:r>
              <a:rPr lang="ro-RO" altLang="en-US" sz="3600" b="1" dirty="0" smtClean="0">
                <a:latin typeface="Calibri" panose="020F0502020204030204" pitchFamily="34" charset="0"/>
                <a:cs typeface="Calibri" panose="020F0502020204030204" pitchFamily="34" charset="0"/>
              </a:rPr>
              <a:t>APL </a:t>
            </a:r>
            <a:r>
              <a:rPr lang="ro-RO" altLang="en-US" sz="3600" b="1" dirty="0" smtClean="0">
                <a:latin typeface="Calibri" panose="020F0502020204030204" pitchFamily="34" charset="0"/>
                <a:cs typeface="Calibri" panose="020F0502020204030204" pitchFamily="34" charset="0"/>
              </a:rPr>
              <a:t>ce </a:t>
            </a:r>
            <a:r>
              <a:rPr lang="ro-RO" altLang="en-US" sz="3600" b="1" dirty="0">
                <a:latin typeface="Calibri" panose="020F0502020204030204" pitchFamily="34" charset="0"/>
                <a:cs typeface="Calibri" panose="020F0502020204030204" pitchFamily="34" charset="0"/>
              </a:rPr>
              <a:t>țin de retribuirea muncii și </a:t>
            </a:r>
            <a:endParaRPr lang="ro-RO" altLang="en-US" sz="3600" b="1" dirty="0" smtClean="0">
              <a:latin typeface="Calibri" panose="020F0502020204030204" pitchFamily="34" charset="0"/>
              <a:cs typeface="Calibri" panose="020F0502020204030204" pitchFamily="34" charset="0"/>
            </a:endParaRPr>
          </a:p>
          <a:p>
            <a:pPr eaLnBrk="1" hangingPunct="1">
              <a:spcBef>
                <a:spcPts val="0"/>
              </a:spcBef>
            </a:pPr>
            <a:r>
              <a:rPr lang="ro-RO" altLang="en-US" sz="3600" b="1" dirty="0" smtClean="0">
                <a:latin typeface="Calibri" panose="020F0502020204030204" pitchFamily="34" charset="0"/>
                <a:cs typeface="Calibri" panose="020F0502020204030204" pitchFamily="34" charset="0"/>
              </a:rPr>
              <a:t>achitarea </a:t>
            </a:r>
            <a:r>
              <a:rPr lang="ro-RO" altLang="en-US" sz="3600" b="1" dirty="0">
                <a:latin typeface="Calibri" panose="020F0502020204030204" pitchFamily="34" charset="0"/>
                <a:cs typeface="Calibri" panose="020F0502020204030204" pitchFamily="34" charset="0"/>
              </a:rPr>
              <a:t>altor plăți </a:t>
            </a:r>
            <a:r>
              <a:rPr lang="ro-RO" altLang="en-US" sz="3600" b="1" dirty="0" smtClean="0">
                <a:latin typeface="Calibri" panose="020F0502020204030204" pitchFamily="34" charset="0"/>
                <a:cs typeface="Calibri" panose="020F0502020204030204" pitchFamily="34" charset="0"/>
              </a:rPr>
              <a:t>angajaților </a:t>
            </a:r>
          </a:p>
          <a:p>
            <a:pPr eaLnBrk="1" hangingPunct="1"/>
            <a:r>
              <a:rPr lang="ro-RO" altLang="en-US" sz="2400" i="1" dirty="0" smtClean="0">
                <a:latin typeface="Calibri" panose="020F0502020204030204" pitchFamily="34" charset="0"/>
                <a:cs typeface="Calibri" panose="020F0502020204030204" pitchFamily="34" charset="0"/>
              </a:rPr>
              <a:t>(</a:t>
            </a:r>
            <a:r>
              <a:rPr lang="ro-RO" altLang="en-US" sz="2400" i="1" dirty="0">
                <a:latin typeface="Calibri" panose="020F0502020204030204" pitchFamily="34" charset="0"/>
                <a:cs typeface="Calibri" panose="020F0502020204030204" pitchFamily="34" charset="0"/>
              </a:rPr>
              <a:t>aferent situației din 31.07.2025)</a:t>
            </a:r>
            <a:r>
              <a:rPr lang="ro-RO" altLang="en-US" sz="2400" b="1" dirty="0" smtClean="0">
                <a:latin typeface="Calibri" panose="020F0502020204030204" pitchFamily="34" charset="0"/>
                <a:cs typeface="Calibri" panose="020F0502020204030204" pitchFamily="34" charset="0"/>
              </a:rPr>
              <a:t>  </a:t>
            </a:r>
            <a:endParaRPr lang="ro-RO" altLang="en-US" sz="2400" b="1" dirty="0">
              <a:latin typeface="Calibri" panose="020F0502020204030204" pitchFamily="34" charset="0"/>
              <a:cs typeface="Calibri" panose="020F0502020204030204" pitchFamily="34" charset="0"/>
            </a:endParaRPr>
          </a:p>
        </p:txBody>
      </p:sp>
      <p:pic>
        <p:nvPicPr>
          <p:cNvPr id="8" name="Imagine 2">
            <a:extLst>
              <a:ext uri="{FF2B5EF4-FFF2-40B4-BE49-F238E27FC236}">
                <a16:creationId xmlns:a16="http://schemas.microsoft.com/office/drawing/2014/main" id="{D4A62EB3-1F94-77E8-38EA-DECEB433A8AC}"/>
              </a:ext>
            </a:extLst>
          </p:cNvPr>
          <p:cNvPicPr>
            <a:picLocks noChangeAspect="1"/>
          </p:cNvPicPr>
          <p:nvPr/>
        </p:nvPicPr>
        <p:blipFill>
          <a:blip r:embed="rId3"/>
          <a:stretch>
            <a:fillRect/>
          </a:stretch>
        </p:blipFill>
        <p:spPr>
          <a:xfrm>
            <a:off x="7917985" y="152399"/>
            <a:ext cx="1096353" cy="1213439"/>
          </a:xfrm>
          <a:prstGeom prst="rect">
            <a:avLst/>
          </a:prstGeom>
        </p:spPr>
      </p:pic>
      <p:sp>
        <p:nvSpPr>
          <p:cNvPr id="9" name="Freeform 3">
            <a:extLst>
              <a:ext uri="{FF2B5EF4-FFF2-40B4-BE49-F238E27FC236}">
                <a16:creationId xmlns:a16="http://schemas.microsoft.com/office/drawing/2014/main" id="{B5697761-1ACD-4F60-A1A7-EB41AC768C0D}"/>
              </a:ext>
            </a:extLst>
          </p:cNvPr>
          <p:cNvSpPr/>
          <p:nvPr/>
        </p:nvSpPr>
        <p:spPr>
          <a:xfrm>
            <a:off x="1032850" y="1218360"/>
            <a:ext cx="6934200" cy="294956"/>
          </a:xfrm>
          <a:custGeom>
            <a:avLst/>
            <a:gdLst/>
            <a:ahLst/>
            <a:cxnLst/>
            <a:rect l="l" t="t" r="r" b="b"/>
            <a:pathLst>
              <a:path w="11631136" h="434570">
                <a:moveTo>
                  <a:pt x="0" y="0"/>
                </a:moveTo>
                <a:lnTo>
                  <a:pt x="11631135" y="0"/>
                </a:lnTo>
                <a:lnTo>
                  <a:pt x="11631135" y="434570"/>
                </a:lnTo>
                <a:lnTo>
                  <a:pt x="0" y="434570"/>
                </a:lnTo>
                <a:lnTo>
                  <a:pt x="0" y="0"/>
                </a:lnTo>
                <a:close/>
              </a:path>
            </a:pathLst>
          </a:custGeom>
          <a:blipFill>
            <a:blip r:embed="rId4"/>
            <a:stretch>
              <a:fillRect/>
            </a:stretch>
          </a:blipFill>
        </p:spPr>
        <p:txBody>
          <a:bodyPr/>
          <a:lstStyle/>
          <a:p>
            <a:endParaRPr lang="ro-RO">
              <a:latin typeface="Calibri" panose="020F0502020204030204" pitchFamily="34" charset="0"/>
              <a:cs typeface="Calibri" panose="020F0502020204030204" pitchFamily="34" charset="0"/>
            </a:endParaRPr>
          </a:p>
        </p:txBody>
      </p:sp>
      <p:pic>
        <p:nvPicPr>
          <p:cNvPr id="10" name="Picture 2">
            <a:extLst>
              <a:ext uri="{FF2B5EF4-FFF2-40B4-BE49-F238E27FC236}">
                <a16:creationId xmlns:a16="http://schemas.microsoft.com/office/drawing/2014/main" id="{B8BA3BB5-4E5E-E95F-C547-399798C3186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22859" y="60593"/>
            <a:ext cx="1032292" cy="1305245"/>
          </a:xfrm>
          <a:prstGeom prst="rect">
            <a:avLst/>
          </a:prstGeom>
        </p:spPr>
      </p:pic>
      <p:sp>
        <p:nvSpPr>
          <p:cNvPr id="11" name="Подзаголовок 2">
            <a:extLst>
              <a:ext uri="{FF2B5EF4-FFF2-40B4-BE49-F238E27FC236}">
                <a16:creationId xmlns:a16="http://schemas.microsoft.com/office/drawing/2014/main" id="{994E1417-9A9A-58DC-5F7D-B02A41495090}"/>
              </a:ext>
            </a:extLst>
          </p:cNvPr>
          <p:cNvSpPr txBox="1">
            <a:spLocks noChangeArrowheads="1"/>
          </p:cNvSpPr>
          <p:nvPr/>
        </p:nvSpPr>
        <p:spPr bwMode="auto">
          <a:xfrm>
            <a:off x="609600" y="6172200"/>
            <a:ext cx="76962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pPr eaLnBrk="1" hangingPunct="1"/>
            <a:r>
              <a:rPr lang="ro-RO" altLang="en-US" sz="1400" b="1" kern="0" dirty="0" smtClean="0">
                <a:latin typeface="Calibri" panose="020F0502020204030204" pitchFamily="34" charset="0"/>
                <a:cs typeface="Calibri" panose="020F0502020204030204" pitchFamily="34" charset="0"/>
              </a:rPr>
              <a:t>MD-2012, mun. Chișinău, str. Alexandru cel Bun, 48</a:t>
            </a:r>
          </a:p>
          <a:p>
            <a:pPr eaLnBrk="1" hangingPunct="1"/>
            <a:r>
              <a:rPr lang="ro-RO" altLang="en-US" sz="1400" b="1" kern="0" dirty="0" smtClean="0">
                <a:latin typeface="Calibri" panose="020F0502020204030204" pitchFamily="34" charset="0"/>
                <a:cs typeface="Calibri" panose="020F0502020204030204" pitchFamily="34" charset="0"/>
              </a:rPr>
              <a:t>tel: 022 222670, fax: 022 220775, e-mail: </a:t>
            </a:r>
            <a:r>
              <a:rPr lang="ro-RO" altLang="en-US" sz="1400" b="1" u="sng" kern="0" dirty="0" smtClean="0">
                <a:solidFill>
                  <a:srgbClr val="2614AC"/>
                </a:solidFill>
                <a:latin typeface="Calibri" panose="020F0502020204030204" pitchFamily="34" charset="0"/>
                <a:cs typeface="Calibri" panose="020F0502020204030204" pitchFamily="34" charset="0"/>
                <a:hlinkClick r:id="rId6"/>
              </a:rPr>
              <a:t>cancelaria@icfs.gov.md</a:t>
            </a:r>
            <a:endParaRPr lang="ro-RO" altLang="en-US" sz="1400" b="1" kern="0" dirty="0">
              <a:solidFill>
                <a:srgbClr val="2614AC"/>
              </a:solidFill>
              <a:latin typeface="Calibri" panose="020F0502020204030204" pitchFamily="34" charset="0"/>
              <a:cs typeface="Calibri" panose="020F0502020204030204" pitchFamily="34" charset="0"/>
            </a:endParaRPr>
          </a:p>
        </p:txBody>
      </p:sp>
      <p:sp>
        <p:nvSpPr>
          <p:cNvPr id="12" name="Заголовок 1">
            <a:extLst>
              <a:ext uri="{FF2B5EF4-FFF2-40B4-BE49-F238E27FC236}">
                <a16:creationId xmlns:a16="http://schemas.microsoft.com/office/drawing/2014/main" id="{6FA13BAE-E0BC-5714-8F80-55FEE52A8D36}"/>
              </a:ext>
            </a:extLst>
          </p:cNvPr>
          <p:cNvSpPr>
            <a:spLocks noGrp="1" noChangeArrowheads="1"/>
          </p:cNvSpPr>
          <p:nvPr>
            <p:ph type="ctrTitle"/>
          </p:nvPr>
        </p:nvSpPr>
        <p:spPr>
          <a:xfrm>
            <a:off x="1188718" y="378119"/>
            <a:ext cx="6622464" cy="762000"/>
          </a:xfrm>
        </p:spPr>
        <p:txBody>
          <a:bodyPr/>
          <a:lstStyle/>
          <a:p>
            <a:pPr eaLnBrk="1" hangingPunct="1"/>
            <a:r>
              <a:rPr lang="ro-RO" altLang="en-US" sz="2800" b="1" dirty="0" smtClean="0">
                <a:latin typeface="Calibri" panose="020F0502020204030204" pitchFamily="34" charset="0"/>
                <a:cs typeface="Calibri" panose="020F0502020204030204" pitchFamily="34" charset="0"/>
              </a:rPr>
              <a:t>MINISTERUL FINANȚELOR</a:t>
            </a:r>
            <a:r>
              <a:rPr lang="ro-RO" altLang="en-US" sz="2500" b="1" dirty="0" smtClean="0">
                <a:latin typeface="Calibri" panose="020F0502020204030204" pitchFamily="34" charset="0"/>
                <a:cs typeface="Calibri" panose="020F0502020204030204" pitchFamily="34" charset="0"/>
              </a:rPr>
              <a:t/>
            </a:r>
            <a:br>
              <a:rPr lang="ro-RO" altLang="en-US" sz="2500" b="1" dirty="0" smtClean="0">
                <a:latin typeface="Calibri" panose="020F0502020204030204" pitchFamily="34" charset="0"/>
                <a:cs typeface="Calibri" panose="020F0502020204030204" pitchFamily="34" charset="0"/>
              </a:rPr>
            </a:br>
            <a:r>
              <a:rPr lang="ro-RO" altLang="en-US" sz="2500" b="1" dirty="0" smtClean="0">
                <a:latin typeface="Calibri" panose="020F0502020204030204" pitchFamily="34" charset="0"/>
                <a:cs typeface="Calibri" panose="020F0502020204030204" pitchFamily="34" charset="0"/>
              </a:rPr>
              <a:t>INSPECTORATUL </a:t>
            </a:r>
            <a:r>
              <a:rPr lang="ro-RO" altLang="en-US" sz="2500" b="1" dirty="0">
                <a:latin typeface="Calibri" panose="020F0502020204030204" pitchFamily="34" charset="0"/>
                <a:cs typeface="Calibri" panose="020F0502020204030204" pitchFamily="34" charset="0"/>
              </a:rPr>
              <a:t>CONTROL FINANCIAR DE STAT</a:t>
            </a:r>
            <a:endParaRPr lang="ru-RU" altLang="en-US" sz="2500" b="1"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2880348969"/>
              </p:ext>
            </p:extLst>
          </p:nvPr>
        </p:nvGraphicFramePr>
        <p:xfrm>
          <a:off x="152400" y="1129731"/>
          <a:ext cx="8839200" cy="5357950"/>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62286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9.</a:t>
                      </a:r>
                      <a:r>
                        <a:rPr lang="pt-BR" altLang="en-US" sz="1800" b="1" dirty="0" smtClean="0">
                          <a:solidFill>
                            <a:srgbClr val="FF0000"/>
                          </a:solidFill>
                          <a:latin typeface="Calibri" panose="020F0502020204030204" pitchFamily="34" charset="0"/>
                          <a:cs typeface="Calibri" panose="020F0502020204030204" pitchFamily="34" charset="0"/>
                        </a:rPr>
                        <a:t> Acordarea premiilor și sporurilor pentru performanță persoanelor sancționate disciplinar.</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l">
                        <a:buFontTx/>
                        <a:buNone/>
                      </a:pPr>
                      <a:r>
                        <a:rPr lang="pt-BR" altLang="en-US" sz="1800" i="0" dirty="0" smtClean="0">
                          <a:effectLst/>
                          <a:latin typeface="Calibri" panose="020F0502020204030204" pitchFamily="34" charset="0"/>
                          <a:cs typeface="Calibri" panose="020F0502020204030204" pitchFamily="34" charset="0"/>
                        </a:rPr>
                        <a:t>Codul muncii nr. 154/2003</a:t>
                      </a:r>
                      <a:endParaRPr lang="ro-RO" altLang="en-US" sz="1800" i="0" dirty="0" smtClean="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86536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211 alin. (3): În interiorul termenului de validitate a sancțiunii disciplinare,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salariatului sancționat nu i se pot aplica stimulări prevăzute la art. 203 (la art. 203 alin. (1) lit. b) sunt premiile).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228497">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2577363969"/>
                  </a:ext>
                </a:extLst>
              </a:tr>
              <a:tr h="127272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16 alin. (4): Sporul pentru performanță </a:t>
                      </a:r>
                      <a:r>
                        <a:rPr lang="ro-RO" sz="1800" b="1" i="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nu se acordă persoanelor care au fost sancționate disciplinar, pentru perioada valabilității sancțiuni</a:t>
                      </a:r>
                      <a:r>
                        <a:rPr lang="ro-MD" sz="1800" b="1" i="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ro-RO" sz="1800" b="1" i="1"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cazul anulării de către instanța de judecată a actului administrativ de sancționare a angajatului, sporul se acordă pentru perioada care începe la data anulării sancțiunii.</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72513265"/>
                  </a:ext>
                </a:extLst>
              </a:tr>
              <a:tr h="642101">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lvl="0"/>
                      <a:r>
                        <a:rPr lang="ro-MD" sz="1800" kern="1200" dirty="0" smtClean="0">
                          <a:solidFill>
                            <a:schemeClr val="tx1"/>
                          </a:solidFill>
                          <a:effectLst/>
                          <a:latin typeface="Calibri" panose="020F0502020204030204" pitchFamily="34" charset="0"/>
                          <a:ea typeface="+mn-ea"/>
                          <a:cs typeface="Calibri" panose="020F0502020204030204" pitchFamily="34" charset="0"/>
                        </a:rPr>
                        <a:t>Revocarea</a:t>
                      </a:r>
                      <a:r>
                        <a:rPr lang="ro-MD" sz="1800" kern="1200" baseline="0" dirty="0" smtClean="0">
                          <a:solidFill>
                            <a:schemeClr val="tx1"/>
                          </a:solidFill>
                          <a:effectLst/>
                          <a:latin typeface="Calibri" panose="020F0502020204030204" pitchFamily="34" charset="0"/>
                          <a:ea typeface="+mn-ea"/>
                          <a:cs typeface="Calibri" panose="020F0502020204030204" pitchFamily="34" charset="0"/>
                        </a:rPr>
                        <a:t> sancțiunilor disciplinare, conform procedurilor stabilite, înainte de acordarea premiilor unice, premiilor anuale și sporului pentru performanță. </a:t>
                      </a:r>
                      <a:endParaRPr lang="ro-RO" sz="1800" kern="1200" dirty="0">
                        <a:solidFill>
                          <a:schemeClr val="tx1"/>
                        </a:solidFill>
                        <a:effectLst/>
                        <a:latin typeface="Calibri" panose="020F0502020204030204" pitchFamily="34" charset="0"/>
                        <a:ea typeface="+mn-ea"/>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3008513706"/>
              </p:ext>
            </p:extLst>
          </p:nvPr>
        </p:nvGraphicFramePr>
        <p:xfrm>
          <a:off x="152400" y="1129731"/>
          <a:ext cx="8839200" cy="5404711"/>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734047">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10.</a:t>
                      </a:r>
                      <a:r>
                        <a:rPr lang="pt-BR" altLang="en-US" sz="1800" b="1" dirty="0" smtClean="0">
                          <a:solidFill>
                            <a:srgbClr val="FF0000"/>
                          </a:solidFill>
                          <a:latin typeface="Calibri" panose="020F0502020204030204" pitchFamily="34" charset="0"/>
                          <a:cs typeface="Calibri" panose="020F0502020204030204" pitchFamily="34" charset="0"/>
                        </a:rPr>
                        <a:t> Acordarea sporurilor pentru performanță persoanelor cu funcții de demnitate publică.</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684923">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pt-BR"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571702">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10 alin. (3):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Prin derogare de la prevederile alin. (1), salariul lunar al persoanelor cu funcții de demnitate publică</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cu excepția directorului Serviciului Fiscal de Stat, a directorului Serviciului Vamal, a directorului Autorității Aeronautice Civile și a directorului Agenției pentru Securitate Cibernetică, și al personalului din cabinetul persoanelor cu funcții de demnitate publică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se constituie din partea fixă și plățile enumerate la alin. (2) dacă aceste plăți nu rezultă din activități declarate incompatibile prin legi speciale.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352842">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ro-RO" sz="1800" kern="0" dirty="0" smtClean="0">
                          <a:solidFill>
                            <a:schemeClr val="tx1"/>
                          </a:solidFill>
                          <a:latin typeface="Calibri" panose="020F0502020204030204" pitchFamily="34" charset="0"/>
                          <a:ea typeface="+mn-ea"/>
                          <a:cs typeface="Calibri" panose="020F0502020204030204" pitchFamily="34" charset="0"/>
                          <a:sym typeface="Nunito Sans Medium"/>
                        </a:rPr>
                        <a:t>Acordarea sporului pentru performanță persoanelor cu funcție de demnitate publică în concordanță cu cadrul normativ în vigoare.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oogle Shape;274;p29"/>
          <p:cNvGraphicFramePr/>
          <p:nvPr>
            <p:extLst>
              <p:ext uri="{D42A27DB-BD31-4B8C-83A1-F6EECF244321}">
                <p14:modId xmlns:p14="http://schemas.microsoft.com/office/powerpoint/2010/main" val="1296780799"/>
              </p:ext>
            </p:extLst>
          </p:nvPr>
        </p:nvGraphicFramePr>
        <p:xfrm>
          <a:off x="152400" y="1129731"/>
          <a:ext cx="8839200" cy="5058668"/>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68060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altLang="en-US" sz="1800" b="1" dirty="0" smtClean="0">
                          <a:solidFill>
                            <a:srgbClr val="FF0000"/>
                          </a:solidFill>
                          <a:latin typeface="Calibri" panose="020F0502020204030204" pitchFamily="34" charset="0"/>
                          <a:cs typeface="Calibri" panose="020F0502020204030204" pitchFamily="34" charset="0"/>
                        </a:rPr>
                        <a:t>11.</a:t>
                      </a:r>
                      <a:r>
                        <a:rPr lang="pt-BR" altLang="en-US" sz="1800" b="1" dirty="0" smtClean="0">
                          <a:solidFill>
                            <a:srgbClr val="FF0000"/>
                          </a:solidFill>
                          <a:latin typeface="Calibri" panose="020F0502020204030204" pitchFamily="34" charset="0"/>
                          <a:cs typeface="Calibri" panose="020F0502020204030204" pitchFamily="34" charset="0"/>
                        </a:rPr>
                        <a:t> Acordarea sporurilor cu caracter specific pentru grupuri ocupaționale sau categorii de personal neeligibile.</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626046">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ro-MD"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860822">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17 alin. (1):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Personalul din unitățile bugetare beneficiază, după caz, de sporuri specifice </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grupului ocupațional sau categoriei de personal în modul stabilit de Guvern.</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626046">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Regulamentul cu privire la tipurile și modul de stabilire a sporurilor cu caracter specific, aprobat prin Hotărârea Guvernului nr. 1231/2018</a:t>
                      </a:r>
                      <a:endPar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466466538"/>
                  </a:ext>
                </a:extLst>
              </a:tr>
              <a:tr h="109559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Pct. 3: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Sporurile cu caracter specific se acordă personalului pentru compensarea efortului depus sau a riscului asumat</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condițiile specifice de activitate prevăzute de prezentul Regulament,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pentru timpul lucrat în aceste condiții.</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801883201"/>
                  </a:ext>
                </a:extLst>
              </a:tr>
              <a:tr h="619948">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dirty="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MD" sz="1800" kern="1200" dirty="0" smtClean="0">
                          <a:solidFill>
                            <a:schemeClr val="tx1"/>
                          </a:solidFill>
                          <a:effectLst/>
                          <a:latin typeface="Calibri" panose="020F0502020204030204" pitchFamily="34" charset="0"/>
                          <a:ea typeface="+mn-ea"/>
                          <a:cs typeface="Calibri" panose="020F0502020204030204" pitchFamily="34" charset="0"/>
                          <a:sym typeface="Nunito Sans Medium"/>
                        </a:rPr>
                        <a:t>Acordarea</a:t>
                      </a:r>
                      <a:r>
                        <a:rPr lang="ro-MD" sz="1800" kern="1200" baseline="0" dirty="0" smtClean="0">
                          <a:solidFill>
                            <a:schemeClr val="tx1"/>
                          </a:solidFill>
                          <a:effectLst/>
                          <a:latin typeface="Calibri" panose="020F0502020204030204" pitchFamily="34" charset="0"/>
                          <a:ea typeface="+mn-ea"/>
                          <a:cs typeface="Calibri" panose="020F0502020204030204" pitchFamily="34" charset="0"/>
                          <a:sym typeface="Nunito Sans Medium"/>
                        </a:rPr>
                        <a:t> sporului specific în concordanță cu cadrul normativ în vigoare.</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39420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3780083248"/>
              </p:ext>
            </p:extLst>
          </p:nvPr>
        </p:nvGraphicFramePr>
        <p:xfrm>
          <a:off x="152400" y="978792"/>
          <a:ext cx="8839200" cy="5696230"/>
        </p:xfrm>
        <a:graphic>
          <a:graphicData uri="http://schemas.openxmlformats.org/drawingml/2006/table">
            <a:tbl>
              <a:tblPr>
                <a:noFill/>
              </a:tblPr>
              <a:tblGrid>
                <a:gridCol w="1219200">
                  <a:extLst>
                    <a:ext uri="{9D8B030D-6E8A-4147-A177-3AD203B41FA5}">
                      <a16:colId xmlns:a16="http://schemas.microsoft.com/office/drawing/2014/main" val="20000"/>
                    </a:ext>
                  </a:extLst>
                </a:gridCol>
                <a:gridCol w="7620000">
                  <a:extLst>
                    <a:ext uri="{9D8B030D-6E8A-4147-A177-3AD203B41FA5}">
                      <a16:colId xmlns:a16="http://schemas.microsoft.com/office/drawing/2014/main" val="20001"/>
                    </a:ext>
                  </a:extLst>
                </a:gridCol>
              </a:tblGrid>
              <a:tr h="240408">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400" b="1" dirty="0" smtClean="0">
                          <a:solidFill>
                            <a:srgbClr val="FF0000"/>
                          </a:solidFill>
                          <a:latin typeface="Calibri" panose="020F0502020204030204" pitchFamily="34" charset="0"/>
                          <a:cs typeface="Calibri" panose="020F0502020204030204" pitchFamily="34" charset="0"/>
                        </a:rPr>
                        <a:t>12.</a:t>
                      </a:r>
                      <a:r>
                        <a:rPr lang="pt-BR" altLang="en-US" sz="1400" b="1" dirty="0" smtClean="0">
                          <a:solidFill>
                            <a:srgbClr val="FF0000"/>
                          </a:solidFill>
                          <a:latin typeface="Calibri" panose="020F0502020204030204" pitchFamily="34" charset="0"/>
                          <a:cs typeface="Calibri" panose="020F0502020204030204" pitchFamily="34" charset="0"/>
                        </a:rPr>
                        <a:t> Acordarea zilelor suplimentare de concediu și/sau sporurilor de compensare, pentru munca prestată în condiții nefavorabile, fără evaluarea stării reale a condițiilor de muncă și fără atestarea locurilor de muncă, precum și pentru locurile de muncă ce nu se regăsesc în lista stabilită de Guvern.</a:t>
                      </a:r>
                      <a:endParaRPr lang="pt-BR" sz="14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None/>
                      </a:pPr>
                      <a:r>
                        <a:rPr lang="pt-BR"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67468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buFont typeface="Wingdings" panose="05000000000000000000" pitchFamily="2" charset="2"/>
                        <a:buNone/>
                      </a:pP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18 alin. (1): </a:t>
                      </a:r>
                      <a:r>
                        <a:rPr lang="ro-RO" sz="14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Sporul de compensare pentru munca prestată în condiții nefavorabile se stabilește în funcție de gradul de nocivitate a lucrărilor îndeplinite, conform rezultatelor atestării locurilor de muncă, corespunzător cu timpul efectiv lucrat în aceste condiții.</a:t>
                      </a:r>
                    </a:p>
                    <a:p>
                      <a:pPr marL="0" indent="360000" algn="just">
                        <a:buFont typeface="Wingdings" panose="05000000000000000000" pitchFamily="2" charset="2"/>
                        <a:buNone/>
                      </a:pP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18 alin. (2): Lista-tip a lucrărilor și locurilor de muncă, precum și mărimea concretă a sporului de compensare pentru munca prestată în condiții nefavorabile se stabilesc de Guvern.</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26323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Regulamentul cu privire la evaluarea condițiilor de muncă la locurile de muncă și modul de aplicare a listelor ramurale de lucrări pentru care pot fi stabilite sporuri de compensare pentru munca prestată în condiții nefavorabile, aprobat prin Hotărârea Guvernului nr. 1335/2002</a:t>
                      </a:r>
                      <a:endPar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662815758"/>
                  </a:ext>
                </a:extLst>
              </a:tr>
              <a:tr h="88810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lvl="0" indent="360000" algn="just">
                        <a:buFont typeface="Wingdings" panose="05000000000000000000" pitchFamily="2" charset="2"/>
                        <a:buNone/>
                      </a:pP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Pct. 2: </a:t>
                      </a:r>
                      <a:r>
                        <a:rPr lang="ro-RO" sz="14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Evaluarea stării reale a condițiilor de muncă se efectuează în baza datelor atestării locurilor de muncă sau a măsurărilor instrumentale speciale </a:t>
                      </a: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ale nivelurilor factorilor mediului de producție, </a:t>
                      </a:r>
                      <a:r>
                        <a:rPr lang="ro-RO" sz="14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care se reflectă în fișa condițiilor de muncă la locul de muncă</a:t>
                      </a: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continuare - fișa condițiilor de muncă), conform anexei nr. 1.</a:t>
                      </a:r>
                    </a:p>
                    <a:p>
                      <a:pPr marL="0" lvl="0" indent="360000" algn="just">
                        <a:buFont typeface="Wingdings" panose="05000000000000000000" pitchFamily="2" charset="2"/>
                        <a:buNone/>
                      </a:pPr>
                      <a:r>
                        <a:rPr lang="ro-RO" sz="14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Atestarea locurilor de muncă se efectuează de către o comisie numită de angajator, constituită din cel puțin trei persoane, care reprezintă angajatorul și salariații și care au pregătire în domeniul securității și sănătății în muncă.</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2425859996"/>
                  </a:ext>
                </a:extLst>
              </a:tr>
              <a:tr h="614538">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4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4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endParaRPr lang="ro-RO" sz="14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3499893447"/>
              </p:ext>
            </p:extLst>
          </p:nvPr>
        </p:nvGraphicFramePr>
        <p:xfrm>
          <a:off x="152399" y="962981"/>
          <a:ext cx="8839200" cy="5634193"/>
        </p:xfrm>
        <a:graphic>
          <a:graphicData uri="http://schemas.openxmlformats.org/drawingml/2006/table">
            <a:tbl>
              <a:tblPr>
                <a:noFill/>
              </a:tblPr>
              <a:tblGrid>
                <a:gridCol w="12954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694311">
                <a:tc>
                  <a:txBody>
                    <a:bodyPr/>
                    <a:lstStyle/>
                    <a:p>
                      <a:pPr marL="0" lvl="0" indent="0" algn="l" rtl="0">
                        <a:lnSpc>
                          <a:spcPct val="115000"/>
                        </a:lnSpc>
                        <a:spcBef>
                          <a:spcPts val="0"/>
                        </a:spcBef>
                        <a:spcAft>
                          <a:spcPts val="0"/>
                        </a:spcAft>
                        <a:buNone/>
                      </a:pPr>
                      <a:r>
                        <a:rPr lang="ro-RO" sz="155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55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550" b="1" dirty="0" smtClean="0">
                          <a:solidFill>
                            <a:srgbClr val="FF0000"/>
                          </a:solidFill>
                          <a:latin typeface="Calibri" panose="020F0502020204030204" pitchFamily="34" charset="0"/>
                          <a:cs typeface="Calibri" panose="020F0502020204030204" pitchFamily="34" charset="0"/>
                        </a:rPr>
                        <a:t>13.</a:t>
                      </a:r>
                      <a:r>
                        <a:rPr lang="pt-BR" altLang="en-US" sz="1550" b="1" dirty="0" smtClean="0">
                          <a:solidFill>
                            <a:srgbClr val="FF0000"/>
                          </a:solidFill>
                          <a:latin typeface="Calibri" panose="020F0502020204030204" pitchFamily="34" charset="0"/>
                          <a:cs typeface="Calibri" panose="020F0502020204030204" pitchFamily="34" charset="0"/>
                        </a:rPr>
                        <a:t> Rechemarea din concediu ordinar, fără recuperarea ulterioară a zilelor de concediu neutilizate.</a:t>
                      </a:r>
                      <a:endParaRPr lang="pt-BR" sz="155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428766">
                <a:tc>
                  <a:txBody>
                    <a:bodyPr/>
                    <a:lstStyle/>
                    <a:p>
                      <a:pPr marL="0" lvl="0" indent="0" algn="l" rtl="0">
                        <a:lnSpc>
                          <a:spcPct val="115000"/>
                        </a:lnSpc>
                        <a:spcBef>
                          <a:spcPts val="0"/>
                        </a:spcBef>
                        <a:spcAft>
                          <a:spcPts val="0"/>
                        </a:spcAft>
                        <a:buNone/>
                      </a:pPr>
                      <a:r>
                        <a:rPr lang="ro-RO" sz="155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55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55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pt-BR" sz="155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Codul muncii nr. 154/2003</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3411463">
                <a:tc>
                  <a:txBody>
                    <a:bodyPr/>
                    <a:lstStyle/>
                    <a:p>
                      <a:pPr marL="0" lvl="0" indent="0" algn="l" rtl="0">
                        <a:lnSpc>
                          <a:spcPct val="115000"/>
                        </a:lnSpc>
                        <a:spcBef>
                          <a:spcPts val="0"/>
                        </a:spcBef>
                        <a:spcAft>
                          <a:spcPts val="0"/>
                        </a:spcAft>
                        <a:buNone/>
                      </a:pPr>
                      <a:r>
                        <a:rPr lang="ro-RO" sz="155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55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buFont typeface="Wingdings" panose="05000000000000000000" pitchFamily="2" charset="2"/>
                        <a:buNone/>
                      </a:pP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118 alin. </a:t>
                      </a:r>
                      <a:r>
                        <a:rPr lang="ro-RO" sz="1550" b="0" i="0" kern="1200" dirty="0" smtClean="0">
                          <a:solidFill>
                            <a:schemeClr val="tx1"/>
                          </a:solidFill>
                          <a:effectLst/>
                          <a:latin typeface="Calibri" panose="020F0502020204030204" pitchFamily="34" charset="0"/>
                          <a:ea typeface="+mn-ea"/>
                          <a:cs typeface="Calibri" panose="020F0502020204030204" pitchFamily="34" charset="0"/>
                        </a:rPr>
                        <a:t>(4</a:t>
                      </a:r>
                      <a:r>
                        <a:rPr lang="ro-RO" sz="1550" b="0" i="0" kern="1200" baseline="30000" dirty="0" smtClean="0">
                          <a:solidFill>
                            <a:schemeClr val="tx1"/>
                          </a:solidFill>
                          <a:effectLst/>
                          <a:latin typeface="Calibri" panose="020F0502020204030204" pitchFamily="34" charset="0"/>
                          <a:ea typeface="+mn-ea"/>
                          <a:cs typeface="Calibri" panose="020F0502020204030204" pitchFamily="34" charset="0"/>
                        </a:rPr>
                        <a:t>1</a:t>
                      </a:r>
                      <a:r>
                        <a:rPr lang="ro-RO" sz="1550" b="0" i="0" kern="1200" dirty="0" smtClean="0">
                          <a:solidFill>
                            <a:schemeClr val="tx1"/>
                          </a:solidFill>
                          <a:effectLst/>
                          <a:latin typeface="Calibri" panose="020F0502020204030204" pitchFamily="34" charset="0"/>
                          <a:ea typeface="+mn-ea"/>
                          <a:cs typeface="Calibri" panose="020F0502020204030204" pitchFamily="34" charset="0"/>
                        </a:rPr>
                        <a:t>) În cazul în care salariatul, din motive întemeiate, confirmate documentar, </a:t>
                      </a:r>
                      <a:r>
                        <a:rPr lang="ro-RO" sz="1550" b="1" i="0" u="sng" kern="1200" dirty="0" smtClean="0">
                          <a:solidFill>
                            <a:schemeClr val="tx1"/>
                          </a:solidFill>
                          <a:effectLst/>
                          <a:latin typeface="Calibri" panose="020F0502020204030204" pitchFamily="34" charset="0"/>
                          <a:ea typeface="+mn-ea"/>
                          <a:cs typeface="Calibri" panose="020F0502020204030204" pitchFamily="34" charset="0"/>
                        </a:rPr>
                        <a:t>nu își poate folosi concediul de odihnă anual la care avea dreptul în anul calendaristic corespunzător</a:t>
                      </a:r>
                      <a:r>
                        <a:rPr lang="ro-RO" sz="1550" b="0" i="0" kern="1200" dirty="0" smtClean="0">
                          <a:solidFill>
                            <a:schemeClr val="tx1"/>
                          </a:solidFill>
                          <a:effectLst/>
                          <a:latin typeface="Calibri" panose="020F0502020204030204" pitchFamily="34" charset="0"/>
                          <a:ea typeface="+mn-ea"/>
                          <a:cs typeface="Calibri" panose="020F0502020204030204" pitchFamily="34" charset="0"/>
                        </a:rPr>
                        <a:t>, cu acordul salariatului în cauză</a:t>
                      </a:r>
                      <a:r>
                        <a:rPr lang="ro-RO" sz="1550" b="1" i="0" u="sng" kern="1200" dirty="0" smtClean="0">
                          <a:solidFill>
                            <a:schemeClr val="tx1"/>
                          </a:solidFill>
                          <a:effectLst/>
                          <a:latin typeface="Calibri" panose="020F0502020204030204" pitchFamily="34" charset="0"/>
                          <a:ea typeface="+mn-ea"/>
                          <a:cs typeface="Calibri" panose="020F0502020204030204" pitchFamily="34" charset="0"/>
                        </a:rPr>
                        <a:t>, angajatorul este obligat să-i acorde acestuia concediul de odihnă nefolosit în decurs de doi ani</a:t>
                      </a:r>
                      <a:r>
                        <a:rPr lang="ro-RO" sz="1550" b="0" i="0" kern="1200" dirty="0" smtClean="0">
                          <a:solidFill>
                            <a:schemeClr val="tx1"/>
                          </a:solidFill>
                          <a:effectLst/>
                          <a:latin typeface="Calibri" panose="020F0502020204030204" pitchFamily="34" charset="0"/>
                          <a:ea typeface="+mn-ea"/>
                          <a:cs typeface="Calibri" panose="020F0502020204030204" pitchFamily="34" charset="0"/>
                        </a:rPr>
                        <a:t>, începând cu anul următor celui în care i s-a acordat dreptul la concediul de odihnă anual </a:t>
                      </a:r>
                      <a:r>
                        <a:rPr lang="ro-RO" sz="1550" b="0" i="1" kern="1200" dirty="0" smtClean="0">
                          <a:solidFill>
                            <a:srgbClr val="FF0000"/>
                          </a:solidFill>
                          <a:effectLst/>
                          <a:latin typeface="Calibri" panose="020F0502020204030204" pitchFamily="34" charset="0"/>
                          <a:ea typeface="+mn-ea"/>
                          <a:cs typeface="Calibri" panose="020F0502020204030204" pitchFamily="34" charset="0"/>
                        </a:rPr>
                        <a:t>(în vigoare din 01.04.2024)</a:t>
                      </a:r>
                      <a:r>
                        <a:rPr lang="ro-RO" sz="1550" b="0" i="0" kern="1200" dirty="0" smtClean="0">
                          <a:solidFill>
                            <a:schemeClr val="tx1"/>
                          </a:solidFill>
                          <a:effectLst/>
                          <a:latin typeface="Calibri" panose="020F0502020204030204" pitchFamily="34" charset="0"/>
                          <a:ea typeface="+mn-ea"/>
                          <a:cs typeface="Calibri" panose="020F0502020204030204" pitchFamily="34" charset="0"/>
                        </a:rPr>
                        <a:t>.</a:t>
                      </a:r>
                      <a:endParaRPr lang="ro-RO" sz="1550" i="0" dirty="0" smtClean="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360000" algn="just">
                        <a:buFont typeface="Wingdings" panose="05000000000000000000" pitchFamily="2" charset="2"/>
                        <a:buNone/>
                      </a:pP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118 alin. (5): </a:t>
                      </a:r>
                      <a:r>
                        <a:rPr lang="ro-RO"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Nu se admite înlocuirea concediului de odihnă anual nefolosit printr-o compensație în bani</a:t>
                      </a: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cu excepția cazurilor de încetare a contractului individual de muncă al salariatului care </a:t>
                      </a:r>
                      <a:r>
                        <a:rPr lang="ro-RO"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nu și-a folosit concediul</a:t>
                      </a: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ro-RO"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în condițiile alin.</a:t>
                      </a:r>
                      <a:r>
                        <a:rPr lang="ro-RO" sz="1550" b="1" u="sng" baseline="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ro-RO" sz="1550" b="1" i="0" u="sng" kern="1200" dirty="0" smtClean="0">
                          <a:solidFill>
                            <a:schemeClr val="tx1"/>
                          </a:solidFill>
                          <a:effectLst/>
                          <a:latin typeface="Calibri" panose="020F0502020204030204" pitchFamily="34" charset="0"/>
                          <a:ea typeface="+mn-ea"/>
                          <a:cs typeface="Calibri" panose="020F0502020204030204" pitchFamily="34" charset="0"/>
                        </a:rPr>
                        <a:t>4</a:t>
                      </a:r>
                      <a:r>
                        <a:rPr lang="ro-RO" sz="1550" b="1" i="0" u="sng" kern="1200" baseline="30000" dirty="0" smtClean="0">
                          <a:solidFill>
                            <a:schemeClr val="tx1"/>
                          </a:solidFill>
                          <a:effectLst/>
                          <a:latin typeface="Calibri" panose="020F0502020204030204" pitchFamily="34" charset="0"/>
                          <a:ea typeface="+mn-ea"/>
                          <a:cs typeface="Calibri" panose="020F0502020204030204" pitchFamily="34" charset="0"/>
                        </a:rPr>
                        <a:t>1</a:t>
                      </a:r>
                      <a:r>
                        <a:rPr lang="ro-RO" sz="1550" b="1" i="0" u="sng" kern="1200" baseline="0" dirty="0" smtClean="0">
                          <a:solidFill>
                            <a:schemeClr val="tx1"/>
                          </a:solidFill>
                          <a:effectLst/>
                          <a:latin typeface="Calibri" panose="020F0502020204030204" pitchFamily="34" charset="0"/>
                          <a:ea typeface="+mn-ea"/>
                          <a:cs typeface="Calibri" panose="020F0502020204030204" pitchFamily="34" charset="0"/>
                        </a:rPr>
                        <a:t>)</a:t>
                      </a:r>
                      <a:r>
                        <a:rPr lang="ro-RO"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US"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indent="360000" algn="just">
                        <a:buFont typeface="Wingdings" panose="05000000000000000000" pitchFamily="2" charset="2"/>
                        <a:buNone/>
                      </a:pP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122 alin. (3) și (5): </a:t>
                      </a:r>
                      <a:r>
                        <a:rPr lang="ro-RO" sz="155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În caz de rechemare, salariatul trebuie să folosească restul zilelor din concediul de odihnă după ce a încetat situația respectivă sau la o altă dată stabilită prin acordul părților în cadrul aceluiași an calendaristic</a:t>
                      </a: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sau pe parcursul următorului an calendaristic. Refuzul salariatului de a-și folosi partea rămasă a concediului de odihnă anual este nul.</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979479">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55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55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ro-RO" sz="155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Respectarea cadrului normativ enunțat, deoarece angajații fiind rechemați din concediu ordinar, fără recuperarea ulterioară a zilelor de concediu neutilizate, pentru perioada respectivă beneficiază de plăți salariale duble: plățile salariale și indemnizația de concediu.</a:t>
                      </a:r>
                      <a:endParaRPr lang="ro-RO" sz="1550" b="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446266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2040365478"/>
              </p:ext>
            </p:extLst>
          </p:nvPr>
        </p:nvGraphicFramePr>
        <p:xfrm>
          <a:off x="163286" y="976385"/>
          <a:ext cx="8839200" cy="5750179"/>
        </p:xfrm>
        <a:graphic>
          <a:graphicData uri="http://schemas.openxmlformats.org/drawingml/2006/table">
            <a:tbl>
              <a:tblPr>
                <a:noFill/>
              </a:tblPr>
              <a:tblGrid>
                <a:gridCol w="1208314">
                  <a:extLst>
                    <a:ext uri="{9D8B030D-6E8A-4147-A177-3AD203B41FA5}">
                      <a16:colId xmlns:a16="http://schemas.microsoft.com/office/drawing/2014/main" val="20000"/>
                    </a:ext>
                  </a:extLst>
                </a:gridCol>
                <a:gridCol w="7630886">
                  <a:extLst>
                    <a:ext uri="{9D8B030D-6E8A-4147-A177-3AD203B41FA5}">
                      <a16:colId xmlns:a16="http://schemas.microsoft.com/office/drawing/2014/main" val="20001"/>
                    </a:ext>
                  </a:extLst>
                </a:gridCol>
              </a:tblGrid>
              <a:tr h="708371">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400" b="1" dirty="0" smtClean="0">
                          <a:solidFill>
                            <a:srgbClr val="FF0000"/>
                          </a:solidFill>
                          <a:latin typeface="Calibri" panose="020F0502020204030204" pitchFamily="34" charset="0"/>
                          <a:cs typeface="Calibri" panose="020F0502020204030204" pitchFamily="34" charset="0"/>
                        </a:rPr>
                        <a:t>14.</a:t>
                      </a:r>
                      <a:r>
                        <a:rPr lang="pt-BR" altLang="en-US" sz="1400" b="1" dirty="0" smtClean="0">
                          <a:solidFill>
                            <a:srgbClr val="FF0000"/>
                          </a:solidFill>
                          <a:latin typeface="Calibri" panose="020F0502020204030204" pitchFamily="34" charset="0"/>
                          <a:cs typeface="Calibri" panose="020F0502020204030204" pitchFamily="34" charset="0"/>
                        </a:rPr>
                        <a:t> Desfășurarea de către funcționarii publici a altor activități remunerate incompatibile cu funcția publică.</a:t>
                      </a:r>
                      <a:endParaRPr lang="pt-BR" sz="14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52075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cu privire la funcția publică și statutul funcționarului </a:t>
                      </a:r>
                      <a:r>
                        <a:rPr lang="ro-RO" sz="1400" i="0" dirty="0" smtClean="0">
                          <a:effectLst/>
                          <a:latin typeface="Calibri" panose="020F0502020204030204" pitchFamily="34" charset="0"/>
                          <a:ea typeface="Calibri" panose="020F0502020204030204" pitchFamily="34" charset="0"/>
                          <a:cs typeface="Calibri" panose="020F0502020204030204" pitchFamily="34" charset="0"/>
                        </a:rPr>
                        <a:t>public nr. 158/2008</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3926166">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buFont typeface="Wingdings" panose="05000000000000000000" pitchFamily="2" charset="2"/>
                        <a:buNone/>
                      </a:pPr>
                      <a:r>
                        <a:rPr lang="ro-RO" sz="1400" dirty="0" smtClean="0">
                          <a:latin typeface="Calibri" panose="020F0502020204030204" pitchFamily="34" charset="0"/>
                          <a:ea typeface="Calibri" panose="020F0502020204030204" pitchFamily="34" charset="0"/>
                          <a:cs typeface="Calibri" panose="020F0502020204030204" pitchFamily="34" charset="0"/>
                        </a:rPr>
                        <a:t>Art. 25. Incompatibilități generale pentru funcția publică</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(1) </a:t>
                      </a:r>
                      <a:r>
                        <a:rPr lang="ro-RO" sz="1400" b="1" u="sng" dirty="0" smtClean="0">
                          <a:latin typeface="Calibri" panose="020F0502020204030204" pitchFamily="34" charset="0"/>
                          <a:ea typeface="Calibri" panose="020F0502020204030204" pitchFamily="34" charset="0"/>
                          <a:cs typeface="Calibri" panose="020F0502020204030204" pitchFamily="34" charset="0"/>
                        </a:rPr>
                        <a:t>Calitatea de funcționar public este incompatibilă cu orice altă funcție publică decât cea în care a fost numit.</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(2) Funcționarul public nu este în drept să desfășoare alte activități remunerate:</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a) </a:t>
                      </a:r>
                      <a:r>
                        <a:rPr lang="ro-RO" sz="1400" b="1" u="sng" dirty="0" smtClean="0">
                          <a:latin typeface="Calibri" panose="020F0502020204030204" pitchFamily="34" charset="0"/>
                          <a:ea typeface="Calibri" panose="020F0502020204030204" pitchFamily="34" charset="0"/>
                          <a:cs typeface="Calibri" panose="020F0502020204030204" pitchFamily="34" charset="0"/>
                        </a:rPr>
                        <a:t>în cadrul autorităților publice</a:t>
                      </a:r>
                      <a:r>
                        <a:rPr lang="ro-RO" sz="1400" dirty="0" smtClean="0">
                          <a:latin typeface="Calibri" panose="020F0502020204030204" pitchFamily="34" charset="0"/>
                          <a:ea typeface="Calibri" panose="020F0502020204030204" pitchFamily="34" charset="0"/>
                          <a:cs typeface="Calibri" panose="020F0502020204030204" pitchFamily="34" charset="0"/>
                        </a:rPr>
                        <a:t>, cu excepțiile prevăzute de lege;</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b) </a:t>
                      </a:r>
                      <a:r>
                        <a:rPr lang="ro-RO" sz="1400" b="1" u="sng" dirty="0" smtClean="0">
                          <a:latin typeface="Calibri" panose="020F0502020204030204" pitchFamily="34" charset="0"/>
                          <a:ea typeface="Calibri" panose="020F0502020204030204" pitchFamily="34" charset="0"/>
                          <a:cs typeface="Calibri" panose="020F0502020204030204" pitchFamily="34" charset="0"/>
                        </a:rPr>
                        <a:t>în funcție de demnitate publică sau în funcție din cadrul cabinetului persoanei cu funcție de demnitate publică</a:t>
                      </a:r>
                      <a:r>
                        <a:rPr lang="ro-RO" sz="1400" dirty="0" smtClean="0">
                          <a:latin typeface="Calibri" panose="020F0502020204030204" pitchFamily="34" charset="0"/>
                          <a:ea typeface="Calibri" panose="020F0502020204030204" pitchFamily="34" charset="0"/>
                          <a:cs typeface="Calibri" panose="020F0502020204030204" pitchFamily="34" charset="0"/>
                        </a:rPr>
                        <a:t>, cu excepția cazului în care raporturile de serviciu sunt suspendate pe perioada respectivă în condițiile legii;</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c</a:t>
                      </a:r>
                      <a:r>
                        <a:rPr lang="ro-RO" sz="1400" b="1" u="sng" dirty="0" smtClean="0">
                          <a:latin typeface="Calibri" panose="020F0502020204030204" pitchFamily="34" charset="0"/>
                          <a:ea typeface="Calibri" panose="020F0502020204030204" pitchFamily="34" charset="0"/>
                          <a:cs typeface="Calibri" panose="020F0502020204030204" pitchFamily="34" charset="0"/>
                        </a:rPr>
                        <a:t>) prin contract individual de muncă</a:t>
                      </a:r>
                      <a:r>
                        <a:rPr lang="ro-RO" sz="1400" dirty="0" smtClean="0">
                          <a:latin typeface="Calibri" panose="020F0502020204030204" pitchFamily="34" charset="0"/>
                          <a:ea typeface="Calibri" panose="020F0502020204030204" pitchFamily="34" charset="0"/>
                          <a:cs typeface="Calibri" panose="020F0502020204030204" pitchFamily="34" charset="0"/>
                        </a:rPr>
                        <a:t> sau prin alt contract cu caracter civil, în cadrul societăților comerciale, al cooperativelor, al întreprinderilor de stat sau al celor municipale, al organizațiilor necomerciale din sectorul public sau cel privat, </a:t>
                      </a:r>
                      <a:r>
                        <a:rPr lang="ro-RO" sz="1400" b="1" u="sng" dirty="0" smtClean="0">
                          <a:latin typeface="Calibri" panose="020F0502020204030204" pitchFamily="34" charset="0"/>
                          <a:ea typeface="Calibri" panose="020F0502020204030204" pitchFamily="34" charset="0"/>
                          <a:cs typeface="Calibri" panose="020F0502020204030204" pitchFamily="34" charset="0"/>
                        </a:rPr>
                        <a:t>a căror activitate este controlată, subordonată sau, în anumite privințe, este de competența autorității în care acesta este angajat</a:t>
                      </a:r>
                      <a:r>
                        <a:rPr lang="ro-RO" sz="1400" dirty="0" smtClean="0">
                          <a:latin typeface="Calibri" panose="020F0502020204030204" pitchFamily="34" charset="0"/>
                          <a:ea typeface="Calibri" panose="020F0502020204030204" pitchFamily="34" charset="0"/>
                          <a:cs typeface="Calibri" panose="020F0502020204030204" pitchFamily="34" charset="0"/>
                        </a:rPr>
                        <a:t>, cu excepția activităților prevăzută de prezentă lege. Modul de cumulare a activităților respective cu funcția publică se stabilește de către Guvern;</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d) în calitate de expert antrenat în proiecte implementate peste hotarele țării, cu excepția...;</a:t>
                      </a:r>
                    </a:p>
                    <a:p>
                      <a:pPr marL="0" indent="360363" algn="just">
                        <a:buNone/>
                      </a:pPr>
                      <a:r>
                        <a:rPr lang="ro-RO" sz="1400" dirty="0" smtClean="0">
                          <a:latin typeface="Calibri" panose="020F0502020204030204" pitchFamily="34" charset="0"/>
                          <a:ea typeface="Calibri" panose="020F0502020204030204" pitchFamily="34" charset="0"/>
                          <a:cs typeface="Calibri" panose="020F0502020204030204" pitchFamily="34" charset="0"/>
                        </a:rPr>
                        <a:t>e) </a:t>
                      </a:r>
                      <a:r>
                        <a:rPr lang="ro-RO" sz="1400" b="1" u="sng" dirty="0" smtClean="0">
                          <a:latin typeface="Calibri" panose="020F0502020204030204" pitchFamily="34" charset="0"/>
                          <a:ea typeface="Calibri" panose="020F0502020204030204" pitchFamily="34" charset="0"/>
                          <a:cs typeface="Calibri" panose="020F0502020204030204" pitchFamily="34" charset="0"/>
                        </a:rPr>
                        <a:t>în calitate de consilier în unitățile administrativ-teritoriale de nivelul întâi și cele de nivelul al doilea, </a:t>
                      </a:r>
                      <a:r>
                        <a:rPr lang="ro-RO" sz="1400" dirty="0" smtClean="0">
                          <a:latin typeface="Calibri" panose="020F0502020204030204" pitchFamily="34" charset="0"/>
                          <a:ea typeface="Calibri" panose="020F0502020204030204" pitchFamily="34" charset="0"/>
                          <a:cs typeface="Calibri" panose="020F0502020204030204" pitchFamily="34" charset="0"/>
                        </a:rPr>
                        <a:t>cu excepția cazului în care funcționarul public nu se află în raporturi de serviciu cu subdiviziunile autorităților administrației publice...</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497728">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400" b="1" u="none" kern="1200" dirty="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4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a:buNone/>
                      </a:pPr>
                      <a:r>
                        <a:rPr lang="ro-RO" sz="14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rPr>
                        <a:t>Respectarea restricțiilor impuse pentru funcția publică.</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Google Shape;274;p29"/>
          <p:cNvGraphicFramePr/>
          <p:nvPr>
            <p:extLst>
              <p:ext uri="{D42A27DB-BD31-4B8C-83A1-F6EECF244321}">
                <p14:modId xmlns:p14="http://schemas.microsoft.com/office/powerpoint/2010/main" val="4230636848"/>
              </p:ext>
            </p:extLst>
          </p:nvPr>
        </p:nvGraphicFramePr>
        <p:xfrm>
          <a:off x="163286" y="1066800"/>
          <a:ext cx="8839200" cy="5050575"/>
        </p:xfrm>
        <a:graphic>
          <a:graphicData uri="http://schemas.openxmlformats.org/drawingml/2006/table">
            <a:tbl>
              <a:tblPr>
                <a:noFill/>
              </a:tblPr>
              <a:tblGrid>
                <a:gridCol w="1436914">
                  <a:extLst>
                    <a:ext uri="{9D8B030D-6E8A-4147-A177-3AD203B41FA5}">
                      <a16:colId xmlns:a16="http://schemas.microsoft.com/office/drawing/2014/main" val="20000"/>
                    </a:ext>
                  </a:extLst>
                </a:gridCol>
                <a:gridCol w="7402286">
                  <a:extLst>
                    <a:ext uri="{9D8B030D-6E8A-4147-A177-3AD203B41FA5}">
                      <a16:colId xmlns:a16="http://schemas.microsoft.com/office/drawing/2014/main" val="20001"/>
                    </a:ext>
                  </a:extLst>
                </a:gridCol>
              </a:tblGrid>
              <a:tr h="123972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15.</a:t>
                      </a:r>
                      <a:r>
                        <a:rPr lang="pt-BR" altLang="en-US" sz="1800" b="1" dirty="0" smtClean="0">
                          <a:solidFill>
                            <a:srgbClr val="FF0000"/>
                          </a:solidFill>
                          <a:latin typeface="Calibri" panose="020F0502020204030204" pitchFamily="34" charset="0"/>
                          <a:cs typeface="Calibri" panose="020F0502020204030204" pitchFamily="34" charset="0"/>
                        </a:rPr>
                        <a:t> Angajarea în subordinea nemijlocită a unei rude directe sau a unei rude prin afinitate.</a:t>
                      </a:r>
                      <a:r>
                        <a:rPr lang="ro-MD" altLang="en-US" sz="1800" b="1" dirty="0" smtClean="0">
                          <a:solidFill>
                            <a:srgbClr val="FF0000"/>
                          </a:solidFill>
                          <a:latin typeface="Calibri" panose="020F0502020204030204" pitchFamily="34" charset="0"/>
                          <a:cs typeface="Calibri" panose="020F0502020204030204" pitchFamily="34" charset="0"/>
                        </a:rPr>
                        <a:t>  </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137956">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cu privire la funcția publică și statutul funcționarului public </a:t>
                      </a:r>
                      <a:endPar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nr. 158/2008</a:t>
                      </a:r>
                      <a:endParaRPr lang="pt-BR"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737124">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latin typeface="Calibri" panose="020F0502020204030204" pitchFamily="34" charset="0"/>
                          <a:ea typeface="Calibri" panose="020F0502020204030204" pitchFamily="34" charset="0"/>
                          <a:cs typeface="Calibri" panose="020F0502020204030204" pitchFamily="34" charset="0"/>
                        </a:rPr>
                        <a:t>Art. 26 alin. (1): </a:t>
                      </a:r>
                      <a:r>
                        <a:rPr lang="ro-RO" sz="1800" b="1" u="sng" dirty="0" smtClean="0">
                          <a:latin typeface="Calibri" panose="020F0502020204030204" pitchFamily="34" charset="0"/>
                          <a:ea typeface="Calibri" panose="020F0502020204030204" pitchFamily="34" charset="0"/>
                          <a:cs typeface="Calibri" panose="020F0502020204030204" pitchFamily="34" charset="0"/>
                        </a:rPr>
                        <a:t>Funcționarul public nu poate exercita o funcție publică în subordinea nemijlocită a unei rude directe </a:t>
                      </a:r>
                      <a:r>
                        <a:rPr lang="ro-RO" sz="1800" dirty="0" smtClean="0">
                          <a:latin typeface="Calibri" panose="020F0502020204030204" pitchFamily="34" charset="0"/>
                          <a:ea typeface="Calibri" panose="020F0502020204030204" pitchFamily="34" charset="0"/>
                          <a:cs typeface="Calibri" panose="020F0502020204030204" pitchFamily="34" charset="0"/>
                        </a:rPr>
                        <a:t>(părinte, frate, soră, fiu, fiică) sau a unei rude prin afinitate (soț/soție, părinte, frate și soră a soțului/soției) </a:t>
                      </a:r>
                      <a:r>
                        <a:rPr lang="ro-RO" sz="1800" b="1" u="sng" dirty="0" smtClean="0">
                          <a:latin typeface="Calibri" panose="020F0502020204030204" pitchFamily="34" charset="0"/>
                          <a:ea typeface="Calibri" panose="020F0502020204030204" pitchFamily="34" charset="0"/>
                          <a:cs typeface="Calibri" panose="020F0502020204030204" pitchFamily="34" charset="0"/>
                        </a:rPr>
                        <a:t>în cadrul aceleiași autorități publice.</a:t>
                      </a:r>
                      <a:endParaRPr lang="en-US" sz="1800" b="1" u="sng" dirty="0" smtClean="0">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935775">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a:buNone/>
                      </a:pPr>
                      <a:r>
                        <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rPr>
                        <a:t>Soluționarea conflictului de interese în conformitate cu art.</a:t>
                      </a:r>
                      <a:r>
                        <a:rPr lang="ro-RO"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14 din Legea privind declararea averii și intereselor personale nr.133/2016</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oogle Shape;274;p29"/>
          <p:cNvGraphicFramePr/>
          <p:nvPr>
            <p:extLst>
              <p:ext uri="{D42A27DB-BD31-4B8C-83A1-F6EECF244321}">
                <p14:modId xmlns:p14="http://schemas.microsoft.com/office/powerpoint/2010/main" val="592137040"/>
              </p:ext>
            </p:extLst>
          </p:nvPr>
        </p:nvGraphicFramePr>
        <p:xfrm>
          <a:off x="152400" y="1129731"/>
          <a:ext cx="8839200" cy="5437457"/>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05070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algn="l"/>
                      <a:r>
                        <a:rPr lang="ro-RO" altLang="en-US" sz="1800" b="1" kern="0" dirty="0" smtClean="0">
                          <a:solidFill>
                            <a:srgbClr val="FF0000"/>
                          </a:solidFill>
                          <a:latin typeface="Calibri" panose="020F0502020204030204" pitchFamily="34" charset="0"/>
                          <a:cs typeface="Calibri" panose="020F0502020204030204" pitchFamily="34" charset="0"/>
                        </a:rPr>
                        <a:t>16.</a:t>
                      </a:r>
                      <a:r>
                        <a:rPr lang="pt-BR" altLang="en-US" sz="1800" b="1" kern="0" dirty="0" smtClean="0">
                          <a:solidFill>
                            <a:srgbClr val="FF0000"/>
                          </a:solidFill>
                          <a:latin typeface="Calibri" panose="020F0502020204030204" pitchFamily="34" charset="0"/>
                          <a:cs typeface="Calibri" panose="020F0502020204030204" pitchFamily="34" charset="0"/>
                        </a:rPr>
                        <a:t> Acordarea indemnizațiilor de concediu suplimentar pentru studii, persoanelor care deja dețin o specialitate (profesie).</a:t>
                      </a:r>
                      <a:endParaRPr lang="pt-BR" altLang="en-US" sz="1800" b="1" kern="0" dirty="0">
                        <a:solidFill>
                          <a:srgbClr val="FF0000"/>
                        </a:solidFill>
                        <a:latin typeface="Calibri" panose="020F0502020204030204" pitchFamily="34" charset="0"/>
                        <a:cs typeface="Calibri" panose="020F0502020204030204" pitchFamily="34" charset="0"/>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148442">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Regulamentul cu privire la acordarea unor garanții și compensații salariaților care îmbină munca cu studiile, aprobat prin Hotărârea Guvernului </a:t>
                      </a:r>
                    </a:p>
                    <a:p>
                      <a:pPr marL="0" indent="0" algn="l">
                        <a:buNone/>
                      </a:pPr>
                      <a:r>
                        <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nr. 435/2007</a:t>
                      </a:r>
                      <a:endParaRPr lang="en-US"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424524">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Pct. 3: De garanții și compensații prevăzute de prezentul Regulament beneficiază salariații la obținerea,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pentru prima dată, a studiilor de nivelul respectiv</a:t>
                      </a:r>
                      <a:r>
                        <a:rPr lang="ro-RO" sz="18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en-US" sz="1800" b="1" dirty="0" smtClean="0">
                        <a:latin typeface="Calibri" panose="020F0502020204030204" pitchFamily="34" charset="0"/>
                        <a:ea typeface="Times New Roman" panose="02020603050405020304" pitchFamily="18" charset="0"/>
                        <a:cs typeface="Calibri" panose="020F0502020204030204" pitchFamily="34" charset="0"/>
                      </a:endParaRPr>
                    </a:p>
                    <a:p>
                      <a:pPr marL="0" indent="360000" algn="just">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Salariaților care își fac studiile la o instituție de învățământ, pentru a obține a doua sau a treia specialitate (profesie),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li se pot acorda anumite garanții și compensații în modul prevăzut de contractul colectiv sau de cel individual de muncă.</a:t>
                      </a:r>
                      <a:endParaRPr lang="ro-RO" sz="1800" b="1" u="sng" dirty="0" smtClean="0">
                        <a:solidFill>
                          <a:srgbClr val="0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799797">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rPr>
                        <a:t>Includerea unor clauze în Contractul colectiv de muncă care să stabilească</a:t>
                      </a:r>
                      <a:r>
                        <a:rPr lang="ro-RO"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garanțiile și compensațiile pentru a obține a doua și a treia profesie.</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Google Shape;274;p29"/>
          <p:cNvGraphicFramePr/>
          <p:nvPr>
            <p:extLst>
              <p:ext uri="{D42A27DB-BD31-4B8C-83A1-F6EECF244321}">
                <p14:modId xmlns:p14="http://schemas.microsoft.com/office/powerpoint/2010/main" val="1838735355"/>
              </p:ext>
            </p:extLst>
          </p:nvPr>
        </p:nvGraphicFramePr>
        <p:xfrm>
          <a:off x="152400" y="1129731"/>
          <a:ext cx="8839200" cy="5477124"/>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062714">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MD" altLang="en-US" sz="1800" b="1" dirty="0" smtClean="0">
                          <a:solidFill>
                            <a:srgbClr val="FF0000"/>
                          </a:solidFill>
                          <a:latin typeface="Calibri" panose="020F0502020204030204" pitchFamily="34" charset="0"/>
                          <a:cs typeface="Calibri" panose="020F0502020204030204" pitchFamily="34" charset="0"/>
                        </a:rPr>
                        <a:t>17. </a:t>
                      </a:r>
                      <a:r>
                        <a:rPr lang="pt-BR" altLang="en-US" sz="1800" b="1" dirty="0" smtClean="0">
                          <a:solidFill>
                            <a:srgbClr val="FF0000"/>
                          </a:solidFill>
                          <a:latin typeface="Calibri" panose="020F0502020204030204" pitchFamily="34" charset="0"/>
                          <a:cs typeface="Calibri" panose="020F0502020204030204" pitchFamily="34" charset="0"/>
                        </a:rPr>
                        <a:t>Acordarea indemnizațiilor pentru incapacitate temporară de muncă de la bugetul local în cazurile când acestea urmau a fi achitate integral de la bugetul asigurărilor sociale de stat.</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96234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Regulamentul cu privire la condițiile de stabilire, modul de calcul și de plată a indemnizațiilor pentru incapacitate temporară de muncă, aprobat prin Hotărârea Guvernului nr. 108/2005</a:t>
                      </a:r>
                      <a:endPar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53713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Pct. 97: Plata indemnizațiilor se efectuează astfel:</a:t>
                      </a:r>
                      <a:endParaRPr lang="ro-RO" sz="1800" dirty="0" smtClean="0">
                        <a:latin typeface="Calibri" panose="020F0502020204030204" pitchFamily="34" charset="0"/>
                        <a:ea typeface="Times New Roman" panose="02020603050405020304" pitchFamily="18" charset="0"/>
                        <a:cs typeface="Calibri" panose="020F0502020204030204" pitchFamily="34" charset="0"/>
                      </a:endParaRPr>
                    </a:p>
                    <a:p>
                      <a:pPr marL="0" indent="360000" algn="just">
                        <a:spcAft>
                          <a:spcPts val="0"/>
                        </a:spcAft>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 plata indemnizațiilor de asigurări sociale prevăzute la pct. 12 lit. b), с), d) și pct. 37 lit. a) din prezentul Regulament se efectuează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integral de la bugetul asigurărilor sociale de stat din prima zi</a:t>
                      </a:r>
                      <a:r>
                        <a:rPr lang="ro-RO" sz="1800" b="1"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endParaRPr lang="ro-RO" sz="1800" b="1" dirty="0" smtClean="0">
                        <a:latin typeface="Calibri" panose="020F0502020204030204" pitchFamily="34" charset="0"/>
                        <a:ea typeface="Times New Roman" panose="02020603050405020304" pitchFamily="18" charset="0"/>
                        <a:cs typeface="Calibri" panose="020F0502020204030204" pitchFamily="34" charset="0"/>
                      </a:endParaRPr>
                    </a:p>
                    <a:p>
                      <a:pPr marL="0" indent="360000" algn="just">
                        <a:spcAft>
                          <a:spcPts val="0"/>
                        </a:spcAft>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d) indemnizațiile pentru cazurile de incapacitate de muncă cauzată de tuberculoză, SIDA, maladie oncologică, precum și pentru concediile medicale în legătură cu incapacitatea temporară de muncă femeilor gravide care se află la evidența prestatorului de asistență medicală primară,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se plătesc de la bugetul asigurărilor sociale de stat, începând cu prima zi calendaristică</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ro-RO" sz="1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708872">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800" kern="0" dirty="0" smtClean="0">
                          <a:solidFill>
                            <a:schemeClr val="tx1"/>
                          </a:solidFill>
                          <a:latin typeface="Calibri" panose="020F0502020204030204" pitchFamily="34" charset="0"/>
                          <a:ea typeface="+mn-ea"/>
                          <a:cs typeface="Calibri" panose="020F0502020204030204" pitchFamily="34" charset="0"/>
                          <a:sym typeface="Nunito Sans Medium"/>
                        </a:rPr>
                        <a:t>Conformarea</a:t>
                      </a:r>
                      <a:r>
                        <a:rPr lang="ro-RO" sz="1800" kern="0" baseline="0" dirty="0" smtClean="0">
                          <a:solidFill>
                            <a:schemeClr val="tx1"/>
                          </a:solidFill>
                          <a:latin typeface="Calibri" panose="020F0502020204030204" pitchFamily="34" charset="0"/>
                          <a:ea typeface="+mn-ea"/>
                          <a:cs typeface="Calibri" panose="020F0502020204030204" pitchFamily="34" charset="0"/>
                          <a:sym typeface="Nunito Sans Medium"/>
                        </a:rPr>
                        <a:t> la prevederile pct.97 lit.d) din Regulamentul prenotat.</a:t>
                      </a:r>
                      <a:endParaRPr lang="ro-RO" sz="1800" kern="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3167167452"/>
              </p:ext>
            </p:extLst>
          </p:nvPr>
        </p:nvGraphicFramePr>
        <p:xfrm>
          <a:off x="152400" y="1129731"/>
          <a:ext cx="8839200" cy="4971413"/>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81258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18.</a:t>
                      </a:r>
                      <a:r>
                        <a:rPr lang="pt-BR" altLang="en-US" sz="1800" b="1" dirty="0" smtClean="0">
                          <a:solidFill>
                            <a:srgbClr val="FF0000"/>
                          </a:solidFill>
                          <a:latin typeface="Calibri" panose="020F0502020204030204" pitchFamily="34" charset="0"/>
                          <a:cs typeface="Calibri" panose="020F0502020204030204" pitchFamily="34" charset="0"/>
                        </a:rPr>
                        <a:t> Acordarea premiilor unice în perioada moratoriului.</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08454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pt-BR"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30713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21 alin. (1): Personalul din unitățile bugetare poate beneficia de premii unice cu prilejul sărbătorilor profesionale și al zilelor de sărbătoare nelucrătoare, care se plătesc din contul economiei mijloacelor alocate pentru retribuirea muncii pe anul respectiv, dar nu mai mult de 5% din fondul anual de salarizare la nivel de unitate bugetară.</a:t>
                      </a:r>
                    </a:p>
                    <a:p>
                      <a:pPr marL="0" indent="36000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30 alin. (2):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Prevederile art. 21 intră în vigoare începând cu 1 ianuarie 2020.</a:t>
                      </a:r>
                      <a:endParaRPr lang="ro-RO" sz="1800" b="1" u="sng"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767144">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rPr>
                        <a:t>Respectarea moratoriului, în caz de instituire.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913079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oogle Shape;274;p29"/>
          <p:cNvGraphicFramePr/>
          <p:nvPr>
            <p:extLst>
              <p:ext uri="{D42A27DB-BD31-4B8C-83A1-F6EECF244321}">
                <p14:modId xmlns:p14="http://schemas.microsoft.com/office/powerpoint/2010/main" val="1715144562"/>
              </p:ext>
            </p:extLst>
          </p:nvPr>
        </p:nvGraphicFramePr>
        <p:xfrm>
          <a:off x="152400" y="1129731"/>
          <a:ext cx="8839200" cy="5200914"/>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658133">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1. </a:t>
                      </a:r>
                      <a:r>
                        <a:rPr lang="pt-BR" altLang="en-US" sz="1800" b="1" dirty="0" smtClean="0">
                          <a:solidFill>
                            <a:srgbClr val="FF0000"/>
                          </a:solidFill>
                          <a:latin typeface="Calibri" panose="020F0502020204030204" pitchFamily="34" charset="0"/>
                          <a:cs typeface="Calibri" panose="020F0502020204030204" pitchFamily="34" charset="0"/>
                        </a:rPr>
                        <a:t>Conducătorii și adjuncții cumulează funcții, în cadrul orelor de program.</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indent="0" algn="l">
                        <a:buFontTx/>
                        <a:buNone/>
                      </a:pPr>
                      <a:r>
                        <a:rPr lang="pt-BR" altLang="en-US" sz="1800" i="0" dirty="0" smtClean="0">
                          <a:effectLst/>
                          <a:latin typeface="Calibri" panose="020F0502020204030204" pitchFamily="34" charset="0"/>
                          <a:cs typeface="Calibri" panose="020F0502020204030204" pitchFamily="34" charset="0"/>
                        </a:rPr>
                        <a:t>Codul muncii nr. 154/2003</a:t>
                      </a:r>
                      <a:endParaRPr lang="ro-MD" altLang="en-US" sz="1800" i="0" dirty="0" smtClean="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92929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261 alin. (1):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Conducătorul unității de stat</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inclusiv municipale, sau al unității cu capital majoritar de stat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nu poate să presteze muncă prin cumul la o altă unitate sau să cumuleze funcții la unitatea pe care o conduce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cu excepțiile prevăzute de legislația în vigoare.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41463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2573195531"/>
                  </a:ext>
                </a:extLst>
              </a:tr>
              <a:tr h="92929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24 alin. (3):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Nu se permite cumularea atribuțiilor altor funcții în orele de program conducătorilor unităților bugetare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inclusiv adjuncților/ locțiitorilor, și personalului din corpul profesoral-didactic, cu excepția cazurilor stabilite de prezenta lege.</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248655158"/>
                  </a:ext>
                </a:extLst>
              </a:tr>
              <a:tr h="985885">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algn="l"/>
                      <a:r>
                        <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rPr>
                        <a:t>Neadmiterea cumulărilor </a:t>
                      </a:r>
                      <a:r>
                        <a:rPr lang="pt-BR" altLang="en-US" sz="1800" kern="1200" dirty="0" smtClean="0">
                          <a:solidFill>
                            <a:schemeClr val="tx1"/>
                          </a:solidFill>
                          <a:latin typeface="Calibri" panose="020F0502020204030204" pitchFamily="34" charset="0"/>
                          <a:ea typeface="+mn-ea"/>
                          <a:cs typeface="Calibri" panose="020F0502020204030204" pitchFamily="34" charset="0"/>
                        </a:rPr>
                        <a:t>în cadrul orelor de program</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3"/>
          <a:stretch>
            <a:fillRect/>
          </a:stretch>
        </p:blipFill>
        <p:spPr>
          <a:xfrm>
            <a:off x="152400" y="0"/>
            <a:ext cx="8839200" cy="908383"/>
          </a:xfrm>
          <a:prstGeom prst="rect">
            <a:avLst/>
          </a:prstGeom>
        </p:spPr>
      </p:pic>
      <p:sp>
        <p:nvSpPr>
          <p:cNvPr id="9" name="Прямоугольник 8">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549204141"/>
              </p:ext>
            </p:extLst>
          </p:nvPr>
        </p:nvGraphicFramePr>
        <p:xfrm>
          <a:off x="152400" y="1129731"/>
          <a:ext cx="8839200" cy="5026226"/>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97251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19.</a:t>
                      </a:r>
                      <a:r>
                        <a:rPr lang="pt-BR" altLang="en-US" sz="1800" b="1" dirty="0" smtClean="0">
                          <a:solidFill>
                            <a:srgbClr val="FF0000"/>
                          </a:solidFill>
                          <a:latin typeface="Calibri" panose="020F0502020204030204" pitchFamily="34" charset="0"/>
                          <a:cs typeface="Calibri" panose="020F0502020204030204" pitchFamily="34" charset="0"/>
                        </a:rPr>
                        <a:t> </a:t>
                      </a:r>
                      <a:r>
                        <a:rPr lang="it-IT" altLang="en-US" sz="1800" b="1" dirty="0" smtClean="0">
                          <a:solidFill>
                            <a:srgbClr val="FF0000"/>
                          </a:solidFill>
                          <a:latin typeface="Calibri" panose="020F0502020204030204" pitchFamily="34" charset="0"/>
                          <a:cs typeface="Calibri" panose="020F0502020204030204" pitchFamily="34" charset="0"/>
                        </a:rPr>
                        <a:t>Stabilirea eronată a sporului lunar pentru grad profesional.</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982406">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pt-BR"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63974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13. alin. (1):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Sporul lunar pentru grad profesional se plătește în mărimile specificate în anexa nr. 2.</a:t>
                      </a:r>
                      <a:endParaRPr lang="ro-RO" sz="1800" b="1" u="sng"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431557">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dirty="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800" kern="0" dirty="0" smtClean="0">
                          <a:solidFill>
                            <a:schemeClr val="tx1"/>
                          </a:solidFill>
                          <a:latin typeface="Calibri" panose="020F0502020204030204" pitchFamily="34" charset="0"/>
                          <a:ea typeface="+mn-ea"/>
                          <a:cs typeface="Calibri" panose="020F0502020204030204" pitchFamily="34" charset="0"/>
                          <a:sym typeface="Nunito Sans Medium"/>
                        </a:rPr>
                        <a:t>Stabilirea sporului</a:t>
                      </a:r>
                      <a:r>
                        <a:rPr lang="ro-RO" sz="1800" kern="0" baseline="0" dirty="0" smtClean="0">
                          <a:solidFill>
                            <a:schemeClr val="tx1"/>
                          </a:solidFill>
                          <a:latin typeface="Calibri" panose="020F0502020204030204" pitchFamily="34" charset="0"/>
                          <a:ea typeface="+mn-ea"/>
                          <a:cs typeface="Calibri" panose="020F0502020204030204" pitchFamily="34" charset="0"/>
                          <a:sym typeface="Nunito Sans Medium"/>
                        </a:rPr>
                        <a:t> lunar pentru grad profesional în concordanță cu cadrul normativ în vigoare.</a:t>
                      </a:r>
                      <a:endParaRPr lang="ro-RO" sz="1800" kern="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3771519188"/>
              </p:ext>
            </p:extLst>
          </p:nvPr>
        </p:nvGraphicFramePr>
        <p:xfrm>
          <a:off x="130629" y="1034442"/>
          <a:ext cx="8839200" cy="5031704"/>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24991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algn="l"/>
                      <a:r>
                        <a:rPr lang="ro-RO" altLang="en-US" sz="1800" b="1" kern="0" dirty="0" smtClean="0">
                          <a:solidFill>
                            <a:srgbClr val="FF0000"/>
                          </a:solidFill>
                          <a:latin typeface="Calibri" panose="020F0502020204030204" pitchFamily="34" charset="0"/>
                          <a:cs typeface="Calibri" panose="020F0502020204030204" pitchFamily="34" charset="0"/>
                        </a:rPr>
                        <a:t>20.</a:t>
                      </a:r>
                      <a:r>
                        <a:rPr lang="pt-BR" altLang="en-US" sz="1800" b="1" kern="0" dirty="0" smtClean="0">
                          <a:solidFill>
                            <a:srgbClr val="FF0000"/>
                          </a:solidFill>
                          <a:latin typeface="Calibri" panose="020F0502020204030204" pitchFamily="34" charset="0"/>
                          <a:cs typeface="Calibri" panose="020F0502020204030204" pitchFamily="34" charset="0"/>
                        </a:rPr>
                        <a:t> </a:t>
                      </a:r>
                      <a:r>
                        <a:rPr lang="it-IT" altLang="en-US" sz="1800" b="1" kern="0" dirty="0" smtClean="0">
                          <a:solidFill>
                            <a:srgbClr val="FF0000"/>
                          </a:solidFill>
                          <a:latin typeface="Calibri" panose="020F0502020204030204" pitchFamily="34" charset="0"/>
                          <a:cs typeface="Calibri" panose="020F0502020204030204" pitchFamily="34" charset="0"/>
                        </a:rPr>
                        <a:t>Stabilirea compensațiilor bănești anuale personalului care n-a desfășurat activitate didactică.</a:t>
                      </a:r>
                      <a:endParaRPr lang="pt-BR" altLang="en-US" sz="1800" b="1" kern="0" dirty="0">
                        <a:solidFill>
                          <a:srgbClr val="FF0000"/>
                        </a:solidFill>
                        <a:latin typeface="Calibri" panose="020F0502020204030204" pitchFamily="34" charset="0"/>
                        <a:cs typeface="Calibri" panose="020F0502020204030204" pitchFamily="34" charset="0"/>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46373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spcAft>
                          <a:spcPts val="0"/>
                        </a:spcAft>
                        <a:buNone/>
                      </a:pPr>
                      <a:r>
                        <a:rPr lang="ro-RO" sz="1800" i="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Regulamentul privind acordarea compensațiilor bănești anuale personalului de conducere și didactic din instituțiile de învățământ general public, aprobat prin Hotărârea Guvernului nr. 969/2018</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29707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Pct. 6: Compensația se acordă fiecărui angajat cu funcție didactică și cadru de conducere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ce desfășoară activitate didactică (are normă didactică) la locul de muncă de bază</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478906">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a:spcAft>
                          <a:spcPts val="0"/>
                        </a:spcAft>
                        <a:buNone/>
                      </a:pPr>
                      <a:r>
                        <a:rPr lang="ro-MD" sz="1800" kern="1200" dirty="0" smtClean="0">
                          <a:solidFill>
                            <a:schemeClr val="tx1"/>
                          </a:solidFill>
                          <a:latin typeface="Calibri" panose="020F0502020204030204" pitchFamily="34" charset="0"/>
                          <a:ea typeface="+mn-ea"/>
                          <a:cs typeface="Calibri" panose="020F0502020204030204" pitchFamily="34" charset="0"/>
                          <a:sym typeface="Nunito Sans Medium"/>
                        </a:rPr>
                        <a:t>Acordarea</a:t>
                      </a: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compensațiilor bănești anuale în concordanță cu cadrul normativ în vigoare.</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682788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949441199"/>
              </p:ext>
            </p:extLst>
          </p:nvPr>
        </p:nvGraphicFramePr>
        <p:xfrm>
          <a:off x="152400" y="990898"/>
          <a:ext cx="8839200" cy="5105103"/>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17338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 21.</a:t>
                      </a:r>
                      <a:r>
                        <a:rPr lang="pt-BR" altLang="en-US" sz="1800" b="1" dirty="0" smtClean="0">
                          <a:solidFill>
                            <a:srgbClr val="FF0000"/>
                          </a:solidFill>
                          <a:latin typeface="Calibri" panose="020F0502020204030204" pitchFamily="34" charset="0"/>
                          <a:cs typeface="Calibri" panose="020F0502020204030204" pitchFamily="34" charset="0"/>
                        </a:rPr>
                        <a:t> </a:t>
                      </a:r>
                      <a:r>
                        <a:rPr lang="it-IT" altLang="en-US" sz="1800" b="1" dirty="0" smtClean="0">
                          <a:solidFill>
                            <a:srgbClr val="FF0000"/>
                          </a:solidFill>
                          <a:latin typeface="Calibri" panose="020F0502020204030204" pitchFamily="34" charset="0"/>
                          <a:cs typeface="Calibri" panose="020F0502020204030204" pitchFamily="34" charset="0"/>
                        </a:rPr>
                        <a:t>Stabilirea indemnizației unice pentru primari la expirarea mandatului în mărime de 2 salarii de bază.</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25676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statutul alesului local nr. 768/2000</a:t>
                      </a:r>
                      <a:endParaRPr lang="pt-BR" sz="180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840844">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25 alin. (1): La expirarea mandatului, alesului local care a activat cel puțin doi ani în această calitate i se acordă o indemnizație unică,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egală cu salariul mediu lunar pe economia națională pentru anul precedent </a:t>
                      </a:r>
                      <a:r>
                        <a:rPr lang="ro-RO" sz="1800"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(în vigoare până la 30.11.2023)</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t>
                      </a:r>
                    </a:p>
                    <a:p>
                      <a:pPr marL="0" indent="0" algn="ctr">
                        <a:spcAft>
                          <a:spcPts val="0"/>
                        </a:spcAft>
                        <a:buNone/>
                      </a:pPr>
                      <a:endParaRPr lang="ro-RO" sz="1800" i="1" dirty="0" smtClean="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834105">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rPr>
                        <a:t>Acordarea indemnizației unice în concordanță cu cadrul normativ în</a:t>
                      </a:r>
                      <a:r>
                        <a:rPr lang="ro-RO" sz="1800" kern="1200" baseline="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rPr>
                        <a:t> vigoare.</a:t>
                      </a:r>
                      <a:endParaRPr lang="ro-RO"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4270609153"/>
              </p:ext>
            </p:extLst>
          </p:nvPr>
        </p:nvGraphicFramePr>
        <p:xfrm>
          <a:off x="152400" y="1129731"/>
          <a:ext cx="8839200" cy="52710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32399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altLang="en-US" sz="1800" b="1" kern="0" dirty="0" smtClean="0">
                          <a:solidFill>
                            <a:srgbClr val="FF0000"/>
                          </a:solidFill>
                          <a:latin typeface="Calibri" panose="020F0502020204030204" pitchFamily="34" charset="0"/>
                          <a:cs typeface="Calibri" panose="020F0502020204030204" pitchFamily="34" charset="0"/>
                        </a:rPr>
                        <a:t>22.</a:t>
                      </a:r>
                      <a:r>
                        <a:rPr lang="pt-BR" altLang="en-US" sz="1800" b="1" kern="0" dirty="0" smtClean="0">
                          <a:solidFill>
                            <a:srgbClr val="FF0000"/>
                          </a:solidFill>
                          <a:latin typeface="Calibri" panose="020F0502020204030204" pitchFamily="34" charset="0"/>
                          <a:cs typeface="Calibri" panose="020F0502020204030204" pitchFamily="34" charset="0"/>
                        </a:rPr>
                        <a:t> </a:t>
                      </a:r>
                      <a:r>
                        <a:rPr lang="it-IT" altLang="en-US" sz="1800" b="1" kern="0" dirty="0" smtClean="0">
                          <a:solidFill>
                            <a:srgbClr val="FF0000"/>
                          </a:solidFill>
                          <a:latin typeface="Calibri" panose="020F0502020204030204" pitchFamily="34" charset="0"/>
                          <a:cs typeface="Calibri" panose="020F0502020204030204" pitchFamily="34" charset="0"/>
                        </a:rPr>
                        <a:t>Includerea nejustificată în calculul vechimii în muncă, care dă dreptul la concediul de odihnă anual, a perioadei aflării în concediu neplătit cu o durată mai mare de 14 zile calendaristice.</a:t>
                      </a:r>
                      <a:endParaRPr lang="pt-BR" altLang="en-US" sz="1800" b="1" kern="0" dirty="0" smtClean="0">
                        <a:solidFill>
                          <a:srgbClr val="FF0000"/>
                        </a:solidFill>
                        <a:latin typeface="Calibri" panose="020F0502020204030204" pitchFamily="34" charset="0"/>
                        <a:cs typeface="Calibri" panose="020F0502020204030204" pitchFamily="34" charset="0"/>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07827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spcAft>
                          <a:spcPts val="0"/>
                        </a:spcAft>
                        <a:buNone/>
                      </a:pPr>
                      <a:r>
                        <a:rPr lang="ro-RO" sz="1800" i="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Codul muncii nr. 154/2003</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873407">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114 alin. (2) lit. c) Dacă convențiile colective, contractul colectiv sau cel individual de muncă nu prevăd altfel,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în vechimea în muncă, </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care dă dreptul la concediul de odihnă anual,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nu se include perioada aflării în concediu neplătit cu o durată mai mare de 14 zile calendaristice.</a:t>
                      </a:r>
                      <a:endParaRPr lang="ro-RO" sz="1800" b="1" u="sng"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995400">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MD" sz="1800" kern="0" dirty="0" smtClean="0">
                          <a:solidFill>
                            <a:schemeClr val="tx1"/>
                          </a:solidFill>
                          <a:latin typeface="Calibri" panose="020F0502020204030204" pitchFamily="34" charset="0"/>
                          <a:ea typeface="+mn-ea"/>
                          <a:cs typeface="Calibri" panose="020F0502020204030204" pitchFamily="34" charset="0"/>
                          <a:sym typeface="Nunito Sans Medium"/>
                        </a:rPr>
                        <a:t>Desemnarea</a:t>
                      </a:r>
                      <a:r>
                        <a:rPr lang="ro-MD" sz="1800" kern="0" baseline="0" dirty="0" smtClean="0">
                          <a:solidFill>
                            <a:schemeClr val="tx1"/>
                          </a:solidFill>
                          <a:latin typeface="Calibri" panose="020F0502020204030204" pitchFamily="34" charset="0"/>
                          <a:ea typeface="+mn-ea"/>
                          <a:cs typeface="Calibri" panose="020F0502020204030204" pitchFamily="34" charset="0"/>
                          <a:sym typeface="Nunito Sans Medium"/>
                        </a:rPr>
                        <a:t> unei persoane responsabile de ținerea evidenței concediilor.</a:t>
                      </a:r>
                      <a:endParaRPr lang="ro-RO" sz="1800" kern="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3844190812"/>
              </p:ext>
            </p:extLst>
          </p:nvPr>
        </p:nvGraphicFramePr>
        <p:xfrm>
          <a:off x="152400" y="945064"/>
          <a:ext cx="8839200" cy="5667827"/>
        </p:xfrm>
        <a:graphic>
          <a:graphicData uri="http://schemas.openxmlformats.org/drawingml/2006/table">
            <a:tbl>
              <a:tblPr>
                <a:noFill/>
              </a:tblPr>
              <a:tblGrid>
                <a:gridCol w="12954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427468">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altLang="en-US" sz="1400" b="1" dirty="0" smtClean="0">
                          <a:solidFill>
                            <a:srgbClr val="FF0000"/>
                          </a:solidFill>
                          <a:latin typeface="Calibri" panose="020F0502020204030204" pitchFamily="34" charset="0"/>
                          <a:cs typeface="Calibri" panose="020F0502020204030204" pitchFamily="34" charset="0"/>
                        </a:rPr>
                        <a:t>23.</a:t>
                      </a:r>
                      <a:r>
                        <a:rPr lang="pt-BR" altLang="en-US" sz="1400" b="1" dirty="0" smtClean="0">
                          <a:solidFill>
                            <a:srgbClr val="FF0000"/>
                          </a:solidFill>
                          <a:latin typeface="Calibri" panose="020F0502020204030204" pitchFamily="34" charset="0"/>
                          <a:cs typeface="Calibri" panose="020F0502020204030204" pitchFamily="34" charset="0"/>
                        </a:rPr>
                        <a:t> </a:t>
                      </a:r>
                      <a:r>
                        <a:rPr lang="it-IT" altLang="en-US" sz="1400" b="1" dirty="0" smtClean="0">
                          <a:solidFill>
                            <a:srgbClr val="FF0000"/>
                          </a:solidFill>
                          <a:latin typeface="Calibri" panose="020F0502020204030204" pitchFamily="34" charset="0"/>
                          <a:cs typeface="Calibri" panose="020F0502020204030204" pitchFamily="34" charset="0"/>
                        </a:rPr>
                        <a:t>Acordarea plăților unice cu caracter excepțional angajaților neeligibili.</a:t>
                      </a:r>
                      <a:endParaRPr lang="pt-BR" sz="14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403666">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ro-RO"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bugetului de stat pentru anul 2022 nr. 205/2021.</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003849">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10</a:t>
                      </a:r>
                      <a:r>
                        <a:rPr lang="ro-RO" sz="1400" baseline="300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1</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alin. (2): Plata unică cu caracter excepțional </a:t>
                      </a:r>
                      <a:r>
                        <a:rPr lang="ro-RO" sz="14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se acordă angajaților al căror salariu mediu lunar, calculat proporțional timpului efectiv lucrat pentru ultimele 3 luni</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conform Hotărârii Guvernului nr.426/2004 privind aprobarea Modului de calculare a salariului mediu, </a:t>
                      </a:r>
                      <a:r>
                        <a:rPr lang="ro-RO" sz="14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este mai mic de 15000,0 de lei.</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403666">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o-RO" sz="1400" i="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Legea bugetului de stat pentru anul 2023 nr. 359/2022</a:t>
                      </a:r>
                      <a:endPar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2999344435"/>
                  </a:ext>
                </a:extLst>
              </a:tr>
              <a:tr h="2657296">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spcAft>
                          <a:spcPts val="0"/>
                        </a:spcAft>
                        <a:buFont typeface="Wingdings" panose="05000000000000000000" pitchFamily="2" charset="2"/>
                        <a:buNone/>
                      </a:pP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10</a:t>
                      </a:r>
                      <a:r>
                        <a:rPr lang="ro-RO" sz="1400" baseline="300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1</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(2) Plata unică cu caracter excepțional se stabilește și se achită la locul de muncă de bază al angajatului, pentru funcția de bază ocupată, indiferent de durata timpului de muncă prestat. </a:t>
                      </a:r>
                    </a:p>
                    <a:p>
                      <a:pPr marL="0" indent="360363" algn="just">
                        <a:spcAft>
                          <a:spcPts val="0"/>
                        </a:spcAft>
                        <a:buNone/>
                      </a:pP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Alin. (3). De plată unică cu caracter excepțional beneficiază: </a:t>
                      </a:r>
                      <a:endParaRPr lang="ro-RO" sz="1400" dirty="0" smtClean="0">
                        <a:latin typeface="Calibri" panose="020F0502020204030204" pitchFamily="34" charset="0"/>
                        <a:ea typeface="Times New Roman" panose="02020603050405020304" pitchFamily="18" charset="0"/>
                        <a:cs typeface="Calibri" panose="020F0502020204030204" pitchFamily="34" charset="0"/>
                      </a:endParaRPr>
                    </a:p>
                    <a:p>
                      <a:pPr marL="0" indent="360363" algn="just">
                        <a:spcAft>
                          <a:spcPts val="0"/>
                        </a:spcAft>
                        <a:buNone/>
                      </a:pP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 angajații indicați la alin.(1) care se află în raporturi de muncă/de serviciu cu angajatorul la data intrării în vigoare a prezentei legi;</a:t>
                      </a:r>
                    </a:p>
                    <a:p>
                      <a:pPr marL="0" indent="360363" algn="just">
                        <a:spcAft>
                          <a:spcPts val="0"/>
                        </a:spcAft>
                        <a:buNone/>
                      </a:pP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b) angajații indicați la alin. (1) ale căror raporturi de muncă/de serviciu sunt suspendate, la data intrării în vigoare a prezentei legi, </a:t>
                      </a:r>
                      <a:r>
                        <a:rPr lang="ro-RO" sz="14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în caz de concediu de maternitate și boală sau traumatism</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t>
                      </a:r>
                      <a:r>
                        <a:rPr lang="ro-RO" sz="14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acordare a concediului fără plată pe o perioadă mai mare de o lună/ concediu neplătit, în condițiile legii;, </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și </a:t>
                      </a:r>
                      <a:r>
                        <a:rPr lang="ro-RO" sz="14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urmare a unui curs de formare profesională sau de stagiere cu scoaterea din activitate pe o perioadă mai mare de 60 de zile calendaristice</a:t>
                      </a:r>
                      <a:r>
                        <a:rPr lang="ro-RO" sz="14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(în temeiul art.76 lit. a), b), art.77 lit. a) și b) din Codul muncii nr. 154/2003, sau art.52 lit. c) și d) și al art.54 alin.(1) lit. d) din Legea nr.158/2008 cu privire la funcția publică și statutul funcționarului public).</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301690643"/>
                  </a:ext>
                </a:extLst>
              </a:tr>
              <a:tr h="603725">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4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4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o-RO" altLang="en-US" sz="1400" kern="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Stabilirea </a:t>
                      </a:r>
                      <a:r>
                        <a:rPr lang="it-IT" altLang="en-US" sz="1400" kern="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plăților unice cu caracter excepțional </a:t>
                      </a:r>
                      <a:r>
                        <a:rPr lang="ro-RO" altLang="en-US" sz="1400" kern="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în concordanță cu cadrul normativ.</a:t>
                      </a:r>
                      <a:endParaRPr lang="ro-RO" sz="1400" kern="12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Google Shape;274;p29"/>
          <p:cNvGraphicFramePr/>
          <p:nvPr>
            <p:extLst>
              <p:ext uri="{D42A27DB-BD31-4B8C-83A1-F6EECF244321}">
                <p14:modId xmlns:p14="http://schemas.microsoft.com/office/powerpoint/2010/main" val="2230755833"/>
              </p:ext>
            </p:extLst>
          </p:nvPr>
        </p:nvGraphicFramePr>
        <p:xfrm>
          <a:off x="152400" y="1129731"/>
          <a:ext cx="8839200" cy="51948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097807">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altLang="en-US" sz="1800" b="1" dirty="0" smtClean="0">
                          <a:solidFill>
                            <a:srgbClr val="FF0000"/>
                          </a:solidFill>
                          <a:latin typeface="Calibri" panose="020F0502020204030204" pitchFamily="34" charset="0"/>
                          <a:cs typeface="Calibri" panose="020F0502020204030204" pitchFamily="34" charset="0"/>
                        </a:rPr>
                        <a:t>24.</a:t>
                      </a:r>
                      <a:r>
                        <a:rPr lang="pt-BR" altLang="en-US" sz="1800" b="1" dirty="0" smtClean="0">
                          <a:solidFill>
                            <a:srgbClr val="FF0000"/>
                          </a:solidFill>
                          <a:latin typeface="Calibri" panose="020F0502020204030204" pitchFamily="34" charset="0"/>
                          <a:cs typeface="Calibri" panose="020F0502020204030204" pitchFamily="34" charset="0"/>
                        </a:rPr>
                        <a:t> Stabilirea eronată a numărului de zile de concediu de odihnă anual pentru persoanele cu funcții de demnitate publică.</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08054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cu privire la statutul persoanelor cu funcții de demnitate publică </a:t>
                      </a:r>
                      <a:endPar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nr. 199/2010</a:t>
                      </a:r>
                      <a:endPar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12143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15 alin. (1</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Persoanelor cu funcții de demnitate publică li se acordă un concediu de odihnă anual plătit, cu o durată de 35 de zile calendaristice, </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dacă legea specială nu prevede altfel. Concediul poate fi acordat integral sau pe părți, cu condiția ca una dintre părți să nu fie mai mică de 14 zile calendaristice.</a:t>
                      </a:r>
                      <a:endParaRPr lang="ro-RO" sz="1800" i="1" dirty="0" smtClean="0">
                        <a:solidFill>
                          <a:srgbClr val="0000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895079">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ro-MD" sz="1800" b="0" kern="1200" dirty="0" smtClean="0">
                          <a:solidFill>
                            <a:schemeClr val="tx1"/>
                          </a:solidFill>
                          <a:latin typeface="Calibri" panose="020F0502020204030204" pitchFamily="34" charset="0"/>
                          <a:ea typeface="+mn-ea"/>
                          <a:cs typeface="Calibri" panose="020F0502020204030204" pitchFamily="34" charset="0"/>
                          <a:sym typeface="Nunito Sans Medium"/>
                        </a:rPr>
                        <a:t>Acordarea</a:t>
                      </a:r>
                      <a:r>
                        <a:rPr lang="ro-MD" sz="1800" b="0" kern="1200" baseline="0" dirty="0" smtClean="0">
                          <a:solidFill>
                            <a:schemeClr val="tx1"/>
                          </a:solidFill>
                          <a:latin typeface="Calibri" panose="020F0502020204030204" pitchFamily="34" charset="0"/>
                          <a:ea typeface="+mn-ea"/>
                          <a:cs typeface="Calibri" panose="020F0502020204030204" pitchFamily="34" charset="0"/>
                          <a:sym typeface="Nunito Sans Medium"/>
                        </a:rPr>
                        <a:t> concediilor de odihnă în concordanță cu cadrul normativ în vigoare și Contractul colectiv la nivel de unitate.</a:t>
                      </a:r>
                      <a:endParaRPr lang="ro-RO" sz="1800" b="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5844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239724007"/>
              </p:ext>
            </p:extLst>
          </p:nvPr>
        </p:nvGraphicFramePr>
        <p:xfrm>
          <a:off x="152400" y="1129731"/>
          <a:ext cx="8839200" cy="53472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034107">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algn="l"/>
                      <a:r>
                        <a:rPr lang="ro-RO" altLang="en-US" sz="1800" b="1" kern="0" dirty="0" smtClean="0">
                          <a:solidFill>
                            <a:srgbClr val="FF0000"/>
                          </a:solidFill>
                          <a:latin typeface="Calibri" panose="020F0502020204030204" pitchFamily="34" charset="0"/>
                          <a:cs typeface="Calibri" panose="020F0502020204030204" pitchFamily="34" charset="0"/>
                        </a:rPr>
                        <a:t>25.</a:t>
                      </a:r>
                      <a:r>
                        <a:rPr lang="pt-BR" altLang="en-US" sz="1800" b="1" kern="0" dirty="0" smtClean="0">
                          <a:solidFill>
                            <a:srgbClr val="FF0000"/>
                          </a:solidFill>
                          <a:latin typeface="Calibri" panose="020F0502020204030204" pitchFamily="34" charset="0"/>
                          <a:cs typeface="Calibri" panose="020F0502020204030204" pitchFamily="34" charset="0"/>
                        </a:rPr>
                        <a:t> </a:t>
                      </a:r>
                      <a:r>
                        <a:rPr lang="it-IT" altLang="en-US" sz="1800" b="1" kern="0" dirty="0" smtClean="0">
                          <a:solidFill>
                            <a:srgbClr val="FF0000"/>
                          </a:solidFill>
                          <a:latin typeface="Calibri" panose="020F0502020204030204" pitchFamily="34" charset="0"/>
                          <a:cs typeface="Calibri" panose="020F0502020204030204" pitchFamily="34" charset="0"/>
                        </a:rPr>
                        <a:t>Evidența necorespunzătoare sau fictivă a muncii efectiv prestate.</a:t>
                      </a:r>
                      <a:endParaRPr lang="pt-BR" altLang="en-US" sz="1800" b="1" kern="0" dirty="0">
                        <a:solidFill>
                          <a:srgbClr val="FF0000"/>
                        </a:solidFill>
                        <a:latin typeface="Calibri" panose="020F0502020204030204" pitchFamily="34" charset="0"/>
                        <a:cs typeface="Calibri" panose="020F0502020204030204" pitchFamily="34" charset="0"/>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73358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spcAft>
                          <a:spcPts val="0"/>
                        </a:spcAft>
                        <a:buNone/>
                      </a:pPr>
                      <a:r>
                        <a:rPr lang="ro-RO" sz="1800" i="0" dirty="0" smtClean="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Codul muncii nr. 154/2003</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51061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106: Angajatorul este obligat să țină, în modul stabilit,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evidenta timpului de muncă prestat efectiv de fiecare salariat,</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inclusiv a muncii suplimentare, a muncii prestate în zilele de repaus și în zilele de sărbătoare nelucrătoare.</a:t>
                      </a:r>
                    </a:p>
                    <a:p>
                      <a:pPr marL="0" indent="360000" algn="just">
                        <a:spcAft>
                          <a:spcPts val="0"/>
                        </a:spcAft>
                        <a:buFont typeface="Wingdings" panose="05000000000000000000" pitchFamily="2" charset="2"/>
                        <a:buNone/>
                      </a:pP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Art. 128 alin. (1):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Salariul reprezintă orice recompensă </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sau câștig evaluat în bani, plătit salariatului de către angajator în temeiul contractului individual de muncă, </a:t>
                      </a:r>
                      <a:r>
                        <a:rPr lang="ro-RO" sz="1800" b="1" u="sng"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pentru munca prestată sau care urmează a fi prestată</a:t>
                      </a:r>
                      <a:r>
                        <a:rPr lang="ro-RO" sz="1800" dirty="0" smtClean="0">
                          <a:solidFill>
                            <a:srgbClr val="000000"/>
                          </a:solidFill>
                          <a:latin typeface="Calibri" panose="020F0502020204030204" pitchFamily="34" charset="0"/>
                          <a:ea typeface="Times New Roman" panose="02020603050405020304" pitchFamily="18" charset="0"/>
                          <a:cs typeface="Calibri" panose="020F0502020204030204" pitchFamily="34" charset="0"/>
                        </a:rPr>
                        <a:t>. </a:t>
                      </a:r>
                      <a:endParaRPr lang="ro-RO" sz="1800" dirty="0">
                        <a:solidFill>
                          <a:srgbClr val="000000"/>
                        </a:solidFill>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068970">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MD" sz="1800" kern="1200" dirty="0" smtClean="0">
                          <a:solidFill>
                            <a:schemeClr val="tx1"/>
                          </a:solidFill>
                          <a:effectLst/>
                          <a:latin typeface="Calibri" panose="020F0502020204030204" pitchFamily="34" charset="0"/>
                          <a:ea typeface="+mn-ea"/>
                          <a:cs typeface="Calibri" panose="020F0502020204030204" pitchFamily="34" charset="0"/>
                          <a:sym typeface="Nunito Sans Medium"/>
                        </a:rPr>
                        <a:t>Desemnarea</a:t>
                      </a:r>
                      <a:r>
                        <a:rPr lang="ro-MD" sz="1800" kern="1200" baseline="0" dirty="0" smtClean="0">
                          <a:solidFill>
                            <a:schemeClr val="tx1"/>
                          </a:solidFill>
                          <a:effectLst/>
                          <a:latin typeface="Calibri" panose="020F0502020204030204" pitchFamily="34" charset="0"/>
                          <a:ea typeface="+mn-ea"/>
                          <a:cs typeface="Calibri" panose="020F0502020204030204" pitchFamily="34" charset="0"/>
                          <a:sym typeface="Nunito Sans Medium"/>
                        </a:rPr>
                        <a:t> prin dispoziție/ordin a unei persoane responsabile de evidența timpului de muncă.</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441530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oogle Shape;274;p29"/>
          <p:cNvGraphicFramePr/>
          <p:nvPr>
            <p:extLst>
              <p:ext uri="{D42A27DB-BD31-4B8C-83A1-F6EECF244321}">
                <p14:modId xmlns:p14="http://schemas.microsoft.com/office/powerpoint/2010/main" val="2046780203"/>
              </p:ext>
            </p:extLst>
          </p:nvPr>
        </p:nvGraphicFramePr>
        <p:xfrm>
          <a:off x="152400" y="932864"/>
          <a:ext cx="8839200" cy="5470880"/>
        </p:xfrm>
        <a:graphic>
          <a:graphicData uri="http://schemas.openxmlformats.org/drawingml/2006/table">
            <a:tbl>
              <a:tblPr>
                <a:noFill/>
              </a:tblPr>
              <a:tblGrid>
                <a:gridCol w="12954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847213">
                <a:tc>
                  <a:txBody>
                    <a:bodyPr/>
                    <a:lstStyle/>
                    <a:p>
                      <a:pPr marL="0" lvl="0" indent="0" algn="l" rtl="0">
                        <a:lnSpc>
                          <a:spcPct val="115000"/>
                        </a:lnSpc>
                        <a:spcBef>
                          <a:spcPts val="0"/>
                        </a:spcBef>
                        <a:spcAft>
                          <a:spcPts val="0"/>
                        </a:spcAft>
                        <a:buNone/>
                      </a:pPr>
                      <a:r>
                        <a:rPr lang="ro-RO" sz="15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5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RO" altLang="en-US" sz="1500" b="1" dirty="0" smtClean="0">
                          <a:solidFill>
                            <a:srgbClr val="FF0000"/>
                          </a:solidFill>
                          <a:latin typeface="Calibri" panose="020F0502020204030204" pitchFamily="34" charset="0"/>
                          <a:cs typeface="Calibri" panose="020F0502020204030204" pitchFamily="34" charset="0"/>
                        </a:rPr>
                        <a:t>26.</a:t>
                      </a:r>
                      <a:r>
                        <a:rPr lang="pt-BR" altLang="en-US" sz="1500" b="1" dirty="0" smtClean="0">
                          <a:solidFill>
                            <a:srgbClr val="FF0000"/>
                          </a:solidFill>
                          <a:latin typeface="Calibri" panose="020F0502020204030204" pitchFamily="34" charset="0"/>
                          <a:cs typeface="Calibri" panose="020F0502020204030204" pitchFamily="34" charset="0"/>
                        </a:rPr>
                        <a:t> </a:t>
                      </a:r>
                      <a:r>
                        <a:rPr lang="it-IT" altLang="en-US" sz="1500" b="1" dirty="0" smtClean="0">
                          <a:solidFill>
                            <a:srgbClr val="FF0000"/>
                          </a:solidFill>
                          <a:latin typeface="Calibri" panose="020F0502020204030204" pitchFamily="34" charset="0"/>
                          <a:cs typeface="Calibri" panose="020F0502020204030204" pitchFamily="34" charset="0"/>
                        </a:rPr>
                        <a:t>Generarea unor cheltuieli suplimentare pentru retribuirea muncii ca urmare a includerii nejustificate în calcul a componentelor salariului sau a altor plăți </a:t>
                      </a:r>
                      <a:r>
                        <a:rPr lang="it-IT" altLang="en-US" sz="1500" b="1" i="1" dirty="0" smtClean="0">
                          <a:solidFill>
                            <a:srgbClr val="FF0000"/>
                          </a:solidFill>
                          <a:latin typeface="Calibri" panose="020F0502020204030204" pitchFamily="34" charset="0"/>
                          <a:cs typeface="Calibri" panose="020F0502020204030204" pitchFamily="34" charset="0"/>
                        </a:rPr>
                        <a:t>(care nu au caracter permanent și nu țin nemijlocit de obligațiunile angajatului)</a:t>
                      </a:r>
                      <a:r>
                        <a:rPr lang="it-IT" altLang="en-US" sz="1500" b="1" dirty="0" smtClean="0">
                          <a:solidFill>
                            <a:srgbClr val="FF0000"/>
                          </a:solidFill>
                          <a:latin typeface="Calibri" panose="020F0502020204030204" pitchFamily="34" charset="0"/>
                          <a:cs typeface="Calibri" panose="020F0502020204030204" pitchFamily="34" charset="0"/>
                        </a:rPr>
                        <a:t>.</a:t>
                      </a:r>
                      <a:endParaRPr lang="pt-BR" sz="15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381308">
                <a:tc>
                  <a:txBody>
                    <a:bodyPr/>
                    <a:lstStyle/>
                    <a:p>
                      <a:pPr marL="0" lvl="0" indent="0" algn="l" rtl="0">
                        <a:lnSpc>
                          <a:spcPct val="115000"/>
                        </a:lnSpc>
                        <a:spcBef>
                          <a:spcPts val="0"/>
                        </a:spcBef>
                        <a:spcAft>
                          <a:spcPts val="0"/>
                        </a:spcAft>
                        <a:buNone/>
                      </a:pPr>
                      <a:r>
                        <a:rPr lang="ro-RO" sz="15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5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5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5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endParaRPr lang="ro-MD" sz="15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4010815">
                <a:tc>
                  <a:txBody>
                    <a:bodyPr/>
                    <a:lstStyle/>
                    <a:p>
                      <a:pPr marL="0" lvl="0" indent="0" algn="l" rtl="0">
                        <a:lnSpc>
                          <a:spcPct val="115000"/>
                        </a:lnSpc>
                        <a:spcBef>
                          <a:spcPts val="0"/>
                        </a:spcBef>
                        <a:spcAft>
                          <a:spcPts val="0"/>
                        </a:spcAft>
                        <a:buNone/>
                      </a:pPr>
                      <a:r>
                        <a:rPr lang="ro-RO" sz="15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5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just">
                        <a:buFont typeface="Wingdings" panose="05000000000000000000" pitchFamily="2" charset="2"/>
                        <a:buNone/>
                      </a:pPr>
                      <a:r>
                        <a:rPr lang="ro-RO" sz="1500" dirty="0" smtClean="0">
                          <a:latin typeface="Calibri" panose="020F0502020204030204" pitchFamily="34" charset="0"/>
                          <a:ea typeface="Times New Roman" panose="02020603050405020304" pitchFamily="18" charset="0"/>
                          <a:cs typeface="Calibri" panose="020F0502020204030204" pitchFamily="34" charset="0"/>
                        </a:rPr>
                        <a:t>Art. 10</a:t>
                      </a:r>
                      <a:r>
                        <a:rPr lang="ro-MD" sz="1500" b="1" i="0" kern="1200" dirty="0" smtClean="0">
                          <a:solidFill>
                            <a:schemeClr val="tx1"/>
                          </a:solidFill>
                          <a:effectLst/>
                          <a:latin typeface="+mn-lt"/>
                          <a:ea typeface="+mn-ea"/>
                          <a:cs typeface="+mn-cs"/>
                        </a:rPr>
                        <a:t>.</a:t>
                      </a:r>
                      <a:r>
                        <a:rPr lang="ro-MD" sz="1500" kern="1200" dirty="0" smtClean="0">
                          <a:solidFill>
                            <a:schemeClr val="tx1"/>
                          </a:solidFill>
                          <a:latin typeface="Calibri" panose="020F0502020204030204" pitchFamily="34" charset="0"/>
                          <a:ea typeface="Times New Roman" panose="02020603050405020304" pitchFamily="18" charset="0"/>
                          <a:cs typeface="Calibri" panose="020F0502020204030204" pitchFamily="34" charset="0"/>
                        </a:rPr>
                        <a:t> Componentele salariului lunar</a:t>
                      </a:r>
                    </a:p>
                    <a:p>
                      <a:pPr marL="0" indent="360000" algn="just">
                        <a:buFont typeface="Wingdings" panose="05000000000000000000" pitchFamily="2" charset="2"/>
                        <a:buNone/>
                      </a:pPr>
                      <a:r>
                        <a:rPr lang="ro-RO" sz="1500" dirty="0" smtClean="0">
                          <a:latin typeface="Calibri" panose="020F0502020204030204" pitchFamily="34" charset="0"/>
                          <a:ea typeface="Times New Roman" panose="02020603050405020304" pitchFamily="18" charset="0"/>
                          <a:cs typeface="Calibri" panose="020F0502020204030204" pitchFamily="34" charset="0"/>
                        </a:rPr>
                        <a:t>(1) </a:t>
                      </a:r>
                      <a:r>
                        <a:rPr lang="ro-RO" sz="1500" b="1" u="sng" dirty="0" smtClean="0">
                          <a:latin typeface="Calibri" panose="020F0502020204030204" pitchFamily="34" charset="0"/>
                          <a:ea typeface="Times New Roman" panose="02020603050405020304" pitchFamily="18" charset="0"/>
                          <a:cs typeface="Calibri" panose="020F0502020204030204" pitchFamily="34" charset="0"/>
                        </a:rPr>
                        <a:t>Salariul lunar al personalului din unitățile bugetare pentru activitatea desfășurată</a:t>
                      </a:r>
                      <a:r>
                        <a:rPr lang="ro-RO" sz="1500" dirty="0" smtClean="0">
                          <a:latin typeface="Calibri" panose="020F0502020204030204" pitchFamily="34" charset="0"/>
                          <a:ea typeface="Times New Roman" panose="02020603050405020304" pitchFamily="18" charset="0"/>
                          <a:cs typeface="Calibri" panose="020F0502020204030204" pitchFamily="34" charset="0"/>
                        </a:rPr>
                        <a:t> pe durata normală a timpului de lucru stabilită de lege este constituit din:</a:t>
                      </a:r>
                    </a:p>
                    <a:p>
                      <a:pPr marL="0" indent="360000" algn="just">
                        <a:buNone/>
                      </a:pPr>
                      <a:r>
                        <a:rPr lang="ro-RO" sz="1500" dirty="0" smtClean="0">
                          <a:latin typeface="Calibri" panose="020F0502020204030204" pitchFamily="34" charset="0"/>
                          <a:ea typeface="Times New Roman" panose="02020603050405020304" pitchFamily="18" charset="0"/>
                          <a:cs typeface="Calibri" panose="020F0502020204030204" pitchFamily="34" charset="0"/>
                        </a:rPr>
                        <a:t>a</a:t>
                      </a:r>
                      <a:r>
                        <a:rPr lang="ro-RO" sz="1500" b="1" u="sng" dirty="0" smtClean="0">
                          <a:latin typeface="Calibri" panose="020F0502020204030204" pitchFamily="34" charset="0"/>
                          <a:ea typeface="Times New Roman" panose="02020603050405020304" pitchFamily="18" charset="0"/>
                          <a:cs typeface="Calibri" panose="020F0502020204030204" pitchFamily="34" charset="0"/>
                        </a:rPr>
                        <a:t>) partea fixă</a:t>
                      </a:r>
                      <a:r>
                        <a:rPr lang="ro-RO" sz="1500" dirty="0" smtClean="0">
                          <a:latin typeface="Calibri" panose="020F0502020204030204" pitchFamily="34" charset="0"/>
                          <a:ea typeface="Times New Roman" panose="02020603050405020304" pitchFamily="18" charset="0"/>
                          <a:cs typeface="Calibri" panose="020F0502020204030204" pitchFamily="34" charset="0"/>
                        </a:rPr>
                        <a:t>, compusă din: salariul de bază; sporul lunar în valoare fixă; sporul lunar pentru gradul profesional; sporul lunar pentru deținerea titlului științific și/sau științifico-didactic; sporul lunar pentru deținerea titlului onorific;</a:t>
                      </a:r>
                    </a:p>
                    <a:p>
                      <a:pPr marL="0" indent="360000" algn="just">
                        <a:buNone/>
                      </a:pPr>
                      <a:r>
                        <a:rPr lang="ro-RO" sz="1500" dirty="0" smtClean="0">
                          <a:latin typeface="Calibri" panose="020F0502020204030204" pitchFamily="34" charset="0"/>
                          <a:ea typeface="Times New Roman" panose="02020603050405020304" pitchFamily="18" charset="0"/>
                          <a:cs typeface="Calibri" panose="020F0502020204030204" pitchFamily="34" charset="0"/>
                        </a:rPr>
                        <a:t>b) </a:t>
                      </a:r>
                      <a:r>
                        <a:rPr lang="ro-RO" sz="1500" b="1" u="sng" dirty="0" smtClean="0">
                          <a:latin typeface="Calibri" panose="020F0502020204030204" pitchFamily="34" charset="0"/>
                          <a:ea typeface="Times New Roman" panose="02020603050405020304" pitchFamily="18" charset="0"/>
                          <a:cs typeface="Calibri" panose="020F0502020204030204" pitchFamily="34" charset="0"/>
                        </a:rPr>
                        <a:t>partea variabilă</a:t>
                      </a:r>
                      <a:r>
                        <a:rPr lang="ro-RO" sz="1500" dirty="0" smtClean="0">
                          <a:latin typeface="Calibri" panose="020F0502020204030204" pitchFamily="34" charset="0"/>
                          <a:ea typeface="Times New Roman" panose="02020603050405020304" pitchFamily="18" charset="0"/>
                          <a:cs typeface="Calibri" panose="020F0502020204030204" pitchFamily="34" charset="0"/>
                        </a:rPr>
                        <a:t>, care cuprinde: sporul pentru performanță; sporuri cu caracter specific.</a:t>
                      </a:r>
                    </a:p>
                    <a:p>
                      <a:pPr marL="0" indent="360000" algn="just">
                        <a:buFont typeface="Wingdings" panose="05000000000000000000" pitchFamily="2" charset="2"/>
                        <a:buNone/>
                      </a:pPr>
                      <a:r>
                        <a:rPr lang="ro-RO" sz="1500" dirty="0" smtClean="0">
                          <a:latin typeface="Calibri" panose="020F0502020204030204" pitchFamily="34" charset="0"/>
                          <a:ea typeface="Times New Roman" panose="02020603050405020304" pitchFamily="18" charset="0"/>
                          <a:cs typeface="Calibri" panose="020F0502020204030204" pitchFamily="34" charset="0"/>
                        </a:rPr>
                        <a:t>(2) Suplimentar la cele menționate la alin. (1), personalul unităților bugetare beneficiază, după caz, de: sporul de compensare pentru munca prestată în condiții nefavorabile; sporuri pentru munca suplimentară, pentru munca de noapte și/sau pentru munca prestată în zilele de sărbătoare nelucrătoare și/sau în zilele de repaus; spor pentru participare în proiecte de dezvoltare finanțate din surse externe; spor pentru realizarea sarcinilor prioritare în contextul implementării cerințelor de aderare la Uniunea Europeană; sporul de compensare pentru munca prestată în condiții de risc sporit pentru sănătate; sporul pentru consolidarea capacităților instituționale ale autorităților publice locale amalgamate; sporul pentru consolidarea capacităților manageriale și profesionale ale personalului din cadrul autorităților publice locale de nivelul întâi; premii unice; premiu anual.</a:t>
                      </a:r>
                      <a:endParaRPr lang="ro-RO" sz="1500" dirty="0">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2759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3668418001"/>
              </p:ext>
            </p:extLst>
          </p:nvPr>
        </p:nvGraphicFramePr>
        <p:xfrm>
          <a:off x="152400" y="945064"/>
          <a:ext cx="8839200" cy="5621301"/>
        </p:xfrm>
        <a:graphic>
          <a:graphicData uri="http://schemas.openxmlformats.org/drawingml/2006/table">
            <a:tbl>
              <a:tblPr>
                <a:noFill/>
              </a:tblPr>
              <a:tblGrid>
                <a:gridCol w="1295400">
                  <a:extLst>
                    <a:ext uri="{9D8B030D-6E8A-4147-A177-3AD203B41FA5}">
                      <a16:colId xmlns:a16="http://schemas.microsoft.com/office/drawing/2014/main" val="20000"/>
                    </a:ext>
                  </a:extLst>
                </a:gridCol>
                <a:gridCol w="7543800">
                  <a:extLst>
                    <a:ext uri="{9D8B030D-6E8A-4147-A177-3AD203B41FA5}">
                      <a16:colId xmlns:a16="http://schemas.microsoft.com/office/drawing/2014/main" val="20001"/>
                    </a:ext>
                  </a:extLst>
                </a:gridCol>
              </a:tblGrid>
              <a:tr h="374010">
                <a:tc>
                  <a:txBody>
                    <a:bodyPr/>
                    <a:lstStyle/>
                    <a:p>
                      <a:pPr marL="0" lvl="0" indent="0" algn="l" rtl="0">
                        <a:lnSpc>
                          <a:spcPct val="115000"/>
                        </a:lnSpc>
                        <a:spcBef>
                          <a:spcPts val="0"/>
                        </a:spcBef>
                        <a:spcAft>
                          <a:spcPts val="0"/>
                        </a:spcAft>
                        <a:buNone/>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4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Modul de calculare a salariului mediu, aprobat prin Hotărârea Guvernului nr.426/2004</a:t>
                      </a:r>
                      <a:endParaRPr lang="ro-RO"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4214982">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ro-RO" sz="14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4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360000" algn="l">
                        <a:buNone/>
                      </a:pPr>
                      <a:r>
                        <a:rPr lang="ro-RO" sz="1400" b="1" dirty="0" smtClean="0">
                          <a:latin typeface="Calibri" panose="020F0502020204030204" pitchFamily="34" charset="0"/>
                          <a:ea typeface="Times New Roman" panose="02020603050405020304" pitchFamily="18" charset="0"/>
                          <a:cs typeface="Calibri" panose="020F0502020204030204" pitchFamily="34" charset="0"/>
                        </a:rPr>
                        <a:t>Pct. 4: </a:t>
                      </a:r>
                      <a:r>
                        <a:rPr lang="ro-RO" sz="1400" b="1" u="sng" dirty="0" smtClean="0">
                          <a:latin typeface="Calibri" panose="020F0502020204030204" pitchFamily="34" charset="0"/>
                          <a:ea typeface="Times New Roman" panose="02020603050405020304" pitchFamily="18" charset="0"/>
                          <a:cs typeface="Calibri" panose="020F0502020204030204" pitchFamily="34" charset="0"/>
                        </a:rPr>
                        <a:t>Nu se includ în salariul mediu următoarele plăți:</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-indemnizația de eliberare din serviciu, ajutorul de șomaj și alte indemnizații, indiferent de sursele de plată;</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-compensația pentru concediul nefolosit;</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-compensația pentru mutilarea lucrătorului sau pentru altă daună pricinuită sănătății lui în legătură cu munca;</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-compensațiile de strămutare, transportare a averii, arendare a încăperilor în cazul transferului angajatului la lucru în altă localitate;</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-diurnele și alte plați, raportate la cheltuielile de deplasare, precum și sporurile și suplimentele la salariu, care se plătesc în loc de diurnă, solda de campanie;</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-suma ajutorului material în formă bănească sau naturală;</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-compensația majorării costului hranei în ospătării, bufete, profilactorii, alimentarea la prețuri reduse sau fără plată a lucrătorilor;</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-costul serviciilor comunale, combustibilului, abonamentelor de circulație, laptelui, alimentației curativ-profilactice, îmbrăcămintei și încălțămintei speciale și al altor mijloace de protecție individuală, al ustensilelor și uniformei acordate lucrătorilor în mod gratuit;</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-plata integrală sau parțială, din contul întreprinderii, a locuinței, chiriei sau locului în cămin;</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-plățile aferente contractelor pentru drepturile de autor la editarea creațiilor științifice, literare și de artă;</a:t>
                      </a:r>
                    </a:p>
                    <a:p>
                      <a:pPr marL="0" indent="360363" algn="l">
                        <a:buNone/>
                      </a:pPr>
                      <a:r>
                        <a:rPr lang="ro-RO" sz="1400" dirty="0" smtClean="0">
                          <a:latin typeface="Calibri" panose="020F0502020204030204" pitchFamily="34" charset="0"/>
                          <a:ea typeface="Times New Roman" panose="02020603050405020304" pitchFamily="18" charset="0"/>
                          <a:cs typeface="Calibri" panose="020F0502020204030204" pitchFamily="34" charset="0"/>
                        </a:rPr>
                        <a:t>-salariul pentru zilele lucrate fără retribuirea muncii, decontat în bugetul respectiv sau în fondurile de binefacere;</a:t>
                      </a:r>
                      <a:endParaRPr lang="ro-RO" sz="1400" dirty="0">
                        <a:latin typeface="Calibri" panose="020F0502020204030204" pitchFamily="34" charset="0"/>
                        <a:ea typeface="Times New Roman" panose="02020603050405020304" pitchFamily="18"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4210938279"/>
                  </a:ext>
                </a:extLst>
              </a:tr>
              <a:tr h="529677">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400" b="1" u="none" kern="120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400" b="1" u="none" kern="1200"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15000"/>
                        </a:lnSpc>
                        <a:spcBef>
                          <a:spcPts val="0"/>
                        </a:spcBef>
                        <a:spcAft>
                          <a:spcPts val="1600"/>
                        </a:spcAft>
                        <a:buClrTx/>
                        <a:buSzTx/>
                        <a:buFontTx/>
                        <a:buNone/>
                        <a:tabLst/>
                        <a:defRPr/>
                      </a:pPr>
                      <a:r>
                        <a:rPr lang="ro-RO" sz="1400" kern="1200" dirty="0" smtClean="0">
                          <a:solidFill>
                            <a:schemeClr val="tx1"/>
                          </a:solidFill>
                          <a:latin typeface="Calibri" panose="020F0502020204030204" pitchFamily="34" charset="0"/>
                          <a:ea typeface="+mn-ea"/>
                          <a:cs typeface="Calibri" panose="020F0502020204030204" pitchFamily="34" charset="0"/>
                          <a:sym typeface="Nunito Sans Medium"/>
                        </a:rPr>
                        <a:t>Respectarea reglementărilor privind </a:t>
                      </a:r>
                      <a:r>
                        <a:rPr lang="pt-BR"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calcularea salariului mediu</a:t>
                      </a:r>
                      <a:r>
                        <a:rPr lang="ro-RO" sz="14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ro-RO" sz="14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058746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a:stretch>
            <a:fillRect/>
          </a:stretch>
        </p:blipFill>
        <p:spPr>
          <a:xfrm>
            <a:off x="152400" y="36681"/>
            <a:ext cx="8839200" cy="908383"/>
          </a:xfrm>
          <a:prstGeom prst="rect">
            <a:avLst/>
          </a:prstGeom>
        </p:spPr>
      </p:pic>
      <p:sp>
        <p:nvSpPr>
          <p:cNvPr id="4" name="Заголовок 1">
            <a:extLst>
              <a:ext uri="{FF2B5EF4-FFF2-40B4-BE49-F238E27FC236}">
                <a16:creationId xmlns:a16="http://schemas.microsoft.com/office/drawing/2014/main" id="{6FA13BAE-E0BC-5714-8F80-55FEE52A8D36}"/>
              </a:ext>
            </a:extLst>
          </p:cNvPr>
          <p:cNvSpPr txBox="1">
            <a:spLocks noChangeArrowheads="1"/>
          </p:cNvSpPr>
          <p:nvPr/>
        </p:nvSpPr>
        <p:spPr bwMode="auto">
          <a:xfrm>
            <a:off x="1214958" y="109872"/>
            <a:ext cx="6622464" cy="5759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eaLnBrk="1" hangingPunct="1"/>
            <a:r>
              <a:rPr lang="ro-RO" altLang="en-US" sz="2000" b="1" kern="0" dirty="0" smtClean="0">
                <a:latin typeface="Calibri" panose="020F0502020204030204" pitchFamily="34" charset="0"/>
                <a:cs typeface="Calibri" panose="020F0502020204030204" pitchFamily="34" charset="0"/>
              </a:rPr>
              <a:t>MINISTERUL FINANȚELOR</a:t>
            </a:r>
            <a:br>
              <a:rPr lang="ro-RO" altLang="en-US" sz="2000" b="1" kern="0" dirty="0" smtClean="0">
                <a:latin typeface="Calibri" panose="020F0502020204030204" pitchFamily="34" charset="0"/>
                <a:cs typeface="Calibri" panose="020F0502020204030204" pitchFamily="34" charset="0"/>
              </a:rPr>
            </a:br>
            <a:r>
              <a:rPr lang="ro-RO" altLang="en-US" sz="1800" b="1" kern="0" dirty="0" smtClean="0">
                <a:latin typeface="Calibri" panose="020F0502020204030204" pitchFamily="34" charset="0"/>
                <a:cs typeface="Calibri" panose="020F0502020204030204" pitchFamily="34" charset="0"/>
              </a:rPr>
              <a:t>INSPECTORATUL CONTROL FINANCIAR DE STAT</a:t>
            </a:r>
            <a:endParaRPr lang="ru-RU" altLang="en-US" sz="1800" b="1" kern="0" dirty="0">
              <a:latin typeface="Calibri" panose="020F0502020204030204" pitchFamily="34" charset="0"/>
              <a:cs typeface="Calibri" panose="020F0502020204030204" pitchFamily="34" charset="0"/>
            </a:endParaRPr>
          </a:p>
        </p:txBody>
      </p:sp>
      <p:sp>
        <p:nvSpPr>
          <p:cNvPr id="7" name="Содержимое 2">
            <a:extLst>
              <a:ext uri="{FF2B5EF4-FFF2-40B4-BE49-F238E27FC236}">
                <a16:creationId xmlns:a16="http://schemas.microsoft.com/office/drawing/2014/main" id="{74094EFD-2ADF-0C27-EE72-D4198DD56AC3}"/>
              </a:ext>
            </a:extLst>
          </p:cNvPr>
          <p:cNvSpPr>
            <a:spLocks noGrp="1" noChangeArrowheads="1"/>
          </p:cNvSpPr>
          <p:nvPr>
            <p:ph idx="1"/>
          </p:nvPr>
        </p:nvSpPr>
        <p:spPr>
          <a:xfrm>
            <a:off x="190500" y="1828800"/>
            <a:ext cx="8763000" cy="3429000"/>
          </a:xfrm>
        </p:spPr>
        <p:txBody>
          <a:bodyPr/>
          <a:lstStyle/>
          <a:p>
            <a:pPr marL="514350" indent="-514350" algn="ctr" eaLnBrk="1" hangingPunct="1">
              <a:buFontTx/>
              <a:buNone/>
            </a:pPr>
            <a:r>
              <a:rPr lang="ro-RO" altLang="en-US" sz="2000" b="1" dirty="0">
                <a:latin typeface="Calibri" panose="020F0502020204030204" pitchFamily="34" charset="0"/>
                <a:cs typeface="Calibri" panose="020F0502020204030204" pitchFamily="34" charset="0"/>
              </a:rPr>
              <a:t>I</a:t>
            </a:r>
            <a:r>
              <a:rPr lang="ro-RO" altLang="en-US" sz="2000" b="1" dirty="0" smtClean="0">
                <a:latin typeface="Calibri" panose="020F0502020204030204" pitchFamily="34" charset="0"/>
                <a:cs typeface="Calibri" panose="020F0502020204030204" pitchFamily="34" charset="0"/>
              </a:rPr>
              <a:t>nformații suplimentare despre activitatea ICFS:</a:t>
            </a:r>
          </a:p>
          <a:p>
            <a:pPr marL="0" indent="0" eaLnBrk="1" hangingPunct="1">
              <a:buNone/>
            </a:pPr>
            <a:r>
              <a:rPr lang="ro-RO" altLang="en-US" sz="2000" b="1" dirty="0" smtClean="0">
                <a:latin typeface="Calibri" panose="020F0502020204030204" pitchFamily="34" charset="0"/>
                <a:cs typeface="Calibri" panose="020F0502020204030204" pitchFamily="34" charset="0"/>
              </a:rPr>
              <a:t>- </a:t>
            </a:r>
            <a:r>
              <a:rPr lang="ro-RO" altLang="en-US" sz="2000" b="1" dirty="0" smtClean="0">
                <a:latin typeface="Calibri" panose="020F0502020204030204" pitchFamily="34" charset="0"/>
                <a:cs typeface="Calibri" panose="020F0502020204030204" pitchFamily="34" charset="0"/>
              </a:rPr>
              <a:t>pagina </a:t>
            </a:r>
            <a:r>
              <a:rPr lang="ro-RO" altLang="en-US" sz="2000" b="1" dirty="0" smtClean="0">
                <a:latin typeface="Calibri" panose="020F0502020204030204" pitchFamily="34" charset="0"/>
                <a:cs typeface="Calibri" panose="020F0502020204030204" pitchFamily="34" charset="0"/>
              </a:rPr>
              <a:t>web </a:t>
            </a:r>
            <a:r>
              <a:rPr lang="ro-RO" altLang="en-US" sz="2000" b="1" dirty="0">
                <a:latin typeface="Calibri" panose="020F0502020204030204" pitchFamily="34" charset="0"/>
                <a:cs typeface="Calibri" panose="020F0502020204030204" pitchFamily="34" charset="0"/>
              </a:rPr>
              <a:t>a Inspectoratului</a:t>
            </a:r>
            <a:r>
              <a:rPr lang="ro-RO" altLang="en-US" sz="2000" b="1" dirty="0" smtClean="0">
                <a:latin typeface="Calibri" panose="020F0502020204030204" pitchFamily="34" charset="0"/>
                <a:cs typeface="Calibri" panose="020F0502020204030204" pitchFamily="34" charset="0"/>
              </a:rPr>
              <a:t>: </a:t>
            </a:r>
            <a:r>
              <a:rPr lang="ro-RO" altLang="en-US" sz="2000" b="1" dirty="0">
                <a:latin typeface="Calibri" panose="020F0502020204030204" pitchFamily="34" charset="0"/>
                <a:cs typeface="Calibri" panose="020F0502020204030204" pitchFamily="34" charset="0"/>
                <a:hlinkClick r:id="rId3"/>
              </a:rPr>
              <a:t>https://icfs.gov.md</a:t>
            </a:r>
            <a:r>
              <a:rPr lang="ro-RO" altLang="en-US" sz="2000" b="1" dirty="0" smtClean="0">
                <a:latin typeface="Calibri" panose="020F0502020204030204" pitchFamily="34" charset="0"/>
                <a:cs typeface="Calibri" panose="020F0502020204030204" pitchFamily="34" charset="0"/>
                <a:hlinkClick r:id="rId3"/>
              </a:rPr>
              <a:t>/</a:t>
            </a:r>
            <a:endParaRPr lang="ro-RO" altLang="en-US" sz="2000" b="1" dirty="0" smtClean="0">
              <a:latin typeface="Calibri" panose="020F0502020204030204" pitchFamily="34" charset="0"/>
              <a:cs typeface="Calibri" panose="020F0502020204030204" pitchFamily="34" charset="0"/>
            </a:endParaRPr>
          </a:p>
          <a:p>
            <a:pPr marL="0" indent="0" eaLnBrk="1" hangingPunct="1">
              <a:buNone/>
            </a:pPr>
            <a:r>
              <a:rPr lang="ro-RO" altLang="en-US" sz="2000" b="1" dirty="0" smtClean="0">
                <a:latin typeface="Calibri" panose="020F0502020204030204" pitchFamily="34" charset="0"/>
                <a:cs typeface="Calibri" panose="020F0502020204030204" pitchFamily="34" charset="0"/>
              </a:rPr>
              <a:t>- platforma </a:t>
            </a:r>
            <a:r>
              <a:rPr lang="ro-RO" altLang="en-US" sz="2000" b="1" dirty="0" smtClean="0">
                <a:latin typeface="Calibri" panose="020F0502020204030204" pitchFamily="34" charset="0"/>
                <a:cs typeface="Calibri" panose="020F0502020204030204" pitchFamily="34" charset="0"/>
              </a:rPr>
              <a:t>de socializare</a:t>
            </a:r>
            <a:r>
              <a:rPr lang="ro-RO" altLang="en-US" sz="2000" b="1" dirty="0" smtClean="0">
                <a:latin typeface="Calibri" panose="020F0502020204030204" pitchFamily="34" charset="0"/>
                <a:cs typeface="Calibri" panose="020F0502020204030204" pitchFamily="34" charset="0"/>
              </a:rPr>
              <a:t>: </a:t>
            </a:r>
            <a:r>
              <a:rPr lang="ro-RO" altLang="en-US" sz="2000" b="1" dirty="0" smtClean="0">
                <a:latin typeface="Calibri" panose="020F0502020204030204" pitchFamily="34" charset="0"/>
                <a:cs typeface="Calibri" panose="020F0502020204030204" pitchFamily="34" charset="0"/>
                <a:hlinkClick r:id="rId4"/>
              </a:rPr>
              <a:t>https</a:t>
            </a:r>
            <a:r>
              <a:rPr lang="ro-RO" altLang="en-US" sz="2000" b="1" dirty="0">
                <a:latin typeface="Calibri" panose="020F0502020204030204" pitchFamily="34" charset="0"/>
                <a:cs typeface="Calibri" panose="020F0502020204030204" pitchFamily="34" charset="0"/>
                <a:hlinkClick r:id="rId4"/>
              </a:rPr>
              <a:t>://www.facebook.com/people/Inspectoratul-Control-Financiar-de-Stat/61562562351594/?_</a:t>
            </a:r>
            <a:r>
              <a:rPr lang="ro-RO" altLang="en-US" sz="2000" b="1" dirty="0" smtClean="0">
                <a:latin typeface="Calibri" panose="020F0502020204030204" pitchFamily="34" charset="0"/>
                <a:cs typeface="Calibri" panose="020F0502020204030204" pitchFamily="34" charset="0"/>
                <a:hlinkClick r:id="rId4"/>
              </a:rPr>
              <a:t>rdr</a:t>
            </a:r>
            <a:endParaRPr lang="ro-RO" altLang="en-US" sz="2000" b="1" dirty="0">
              <a:latin typeface="Calibri" panose="020F0502020204030204" pitchFamily="34" charset="0"/>
              <a:cs typeface="Calibri" panose="020F0502020204030204" pitchFamily="34" charset="0"/>
            </a:endParaRPr>
          </a:p>
          <a:p>
            <a:pPr marL="0" indent="0" eaLnBrk="1" hangingPunct="1">
              <a:buNone/>
            </a:pPr>
            <a:endParaRPr lang="ro-RO" altLang="en-US" sz="2000" b="1" dirty="0" smtClean="0">
              <a:latin typeface="Calibri" panose="020F0502020204030204" pitchFamily="34" charset="0"/>
              <a:cs typeface="Calibri" panose="020F0502020204030204" pitchFamily="34" charset="0"/>
            </a:endParaRPr>
          </a:p>
          <a:p>
            <a:pPr marL="0" indent="0" algn="ctr" eaLnBrk="1" hangingPunct="1">
              <a:buNone/>
            </a:pPr>
            <a:r>
              <a:rPr lang="ro-RO" altLang="en-US" sz="2000" b="1" dirty="0" smtClean="0">
                <a:latin typeface="Calibri" panose="020F0502020204030204" pitchFamily="34" charset="0"/>
                <a:cs typeface="Calibri" panose="020F0502020204030204" pitchFamily="34" charset="0"/>
              </a:rPr>
              <a:t>Pentru contactare ICFS</a:t>
            </a:r>
            <a:r>
              <a:rPr lang="ro-RO" altLang="en-US" sz="2000" b="1" dirty="0">
                <a:latin typeface="Calibri" panose="020F0502020204030204" pitchFamily="34" charset="0"/>
                <a:cs typeface="Calibri" panose="020F0502020204030204" pitchFamily="34" charset="0"/>
              </a:rPr>
              <a:t>: </a:t>
            </a:r>
            <a:endParaRPr lang="ro-RO" altLang="en-US" sz="2000" b="1" dirty="0" smtClean="0">
              <a:latin typeface="Calibri" panose="020F0502020204030204" pitchFamily="34" charset="0"/>
              <a:cs typeface="Calibri" panose="020F0502020204030204" pitchFamily="34" charset="0"/>
            </a:endParaRPr>
          </a:p>
          <a:p>
            <a:pPr marL="0" indent="0" eaLnBrk="1" hangingPunct="1">
              <a:buNone/>
            </a:pPr>
            <a:r>
              <a:rPr lang="ro-RO" altLang="en-US" sz="2000" b="1" dirty="0" smtClean="0">
                <a:latin typeface="Calibri" panose="020F0502020204030204" pitchFamily="34" charset="0"/>
                <a:cs typeface="Calibri" panose="020F0502020204030204" pitchFamily="34" charset="0"/>
              </a:rPr>
              <a:t>- e-mail</a:t>
            </a:r>
            <a:r>
              <a:rPr lang="ro-RO" altLang="en-US" sz="2000" b="1" dirty="0">
                <a:latin typeface="Calibri" panose="020F0502020204030204" pitchFamily="34" charset="0"/>
                <a:cs typeface="Calibri" panose="020F0502020204030204" pitchFamily="34" charset="0"/>
              </a:rPr>
              <a:t>: </a:t>
            </a:r>
            <a:r>
              <a:rPr lang="ro-RO" altLang="en-US" sz="2000" b="1" dirty="0" smtClean="0">
                <a:latin typeface="Calibri" panose="020F0502020204030204" pitchFamily="34" charset="0"/>
                <a:cs typeface="Calibri" panose="020F0502020204030204" pitchFamily="34" charset="0"/>
                <a:hlinkClick r:id="rId5"/>
              </a:rPr>
              <a:t>cancelaria@icfs.gov.md</a:t>
            </a:r>
            <a:r>
              <a:rPr lang="ro-RO" altLang="en-US" sz="2000" b="1" dirty="0" smtClean="0">
                <a:latin typeface="Calibri" panose="020F0502020204030204" pitchFamily="34" charset="0"/>
                <a:cs typeface="Calibri" panose="020F0502020204030204" pitchFamily="34" charset="0"/>
              </a:rPr>
              <a:t> </a:t>
            </a:r>
          </a:p>
          <a:p>
            <a:pPr marL="0" indent="0" eaLnBrk="1" hangingPunct="1">
              <a:buNone/>
            </a:pPr>
            <a:r>
              <a:rPr lang="ro-RO" altLang="en-US" sz="2000" b="1" dirty="0" smtClean="0">
                <a:latin typeface="Calibri" panose="020F0502020204030204" pitchFamily="34" charset="0"/>
                <a:cs typeface="Calibri" panose="020F0502020204030204" pitchFamily="34" charset="0"/>
              </a:rPr>
              <a:t>- tel</a:t>
            </a:r>
            <a:r>
              <a:rPr lang="ro-RO" altLang="en-US" sz="2000" b="1" dirty="0" smtClean="0">
                <a:latin typeface="Calibri" panose="020F0502020204030204" pitchFamily="34" charset="0"/>
                <a:cs typeface="Calibri" panose="020F0502020204030204" pitchFamily="34" charset="0"/>
              </a:rPr>
              <a:t>.: </a:t>
            </a:r>
            <a:r>
              <a:rPr lang="ro-RO" altLang="en-US" sz="2000" b="1" dirty="0" smtClean="0">
                <a:latin typeface="Calibri" panose="020F0502020204030204" pitchFamily="34" charset="0"/>
                <a:cs typeface="Calibri" panose="020F0502020204030204" pitchFamily="34" charset="0"/>
              </a:rPr>
              <a:t>(+373) 22 </a:t>
            </a:r>
            <a:r>
              <a:rPr lang="ro-RO" altLang="en-US" sz="2000" b="1" dirty="0" smtClean="0">
                <a:latin typeface="Calibri" panose="020F0502020204030204" pitchFamily="34" charset="0"/>
                <a:cs typeface="Calibri" panose="020F0502020204030204" pitchFamily="34" charset="0"/>
              </a:rPr>
              <a:t>222670</a:t>
            </a:r>
          </a:p>
          <a:p>
            <a:pPr marL="0" indent="0" eaLnBrk="1" hangingPunct="1">
              <a:buNone/>
            </a:pPr>
            <a:endParaRPr lang="ro-RO" altLang="en-US" sz="2000" b="1" dirty="0" smtClean="0">
              <a:latin typeface="Calibri" panose="020F0502020204030204" pitchFamily="34" charset="0"/>
              <a:cs typeface="Calibri" panose="020F0502020204030204" pitchFamily="34" charset="0"/>
            </a:endParaRPr>
          </a:p>
          <a:p>
            <a:pPr marL="0" indent="0" eaLnBrk="1" hangingPunct="1">
              <a:buNone/>
            </a:pPr>
            <a:endParaRPr lang="ru-RU" altLang="en-US" sz="2000" b="1"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oogle Shape;274;p29"/>
          <p:cNvGraphicFramePr/>
          <p:nvPr>
            <p:extLst>
              <p:ext uri="{D42A27DB-BD31-4B8C-83A1-F6EECF244321}">
                <p14:modId xmlns:p14="http://schemas.microsoft.com/office/powerpoint/2010/main" val="4071717917"/>
              </p:ext>
            </p:extLst>
          </p:nvPr>
        </p:nvGraphicFramePr>
        <p:xfrm>
          <a:off x="152400" y="1129731"/>
          <a:ext cx="8839200" cy="54234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19072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RO" altLang="en-US" sz="1800" b="1" kern="0" dirty="0" smtClean="0">
                          <a:solidFill>
                            <a:srgbClr val="FF0000"/>
                          </a:solidFill>
                          <a:latin typeface="Calibri" panose="020F0502020204030204" pitchFamily="34" charset="0"/>
                          <a:cs typeface="Calibri" panose="020F0502020204030204" pitchFamily="34" charset="0"/>
                        </a:rPr>
                        <a:t>2. </a:t>
                      </a:r>
                      <a:r>
                        <a:rPr lang="pt-BR" altLang="en-US" sz="1800" b="1" dirty="0" smtClean="0">
                          <a:solidFill>
                            <a:srgbClr val="FF0000"/>
                          </a:solidFill>
                          <a:latin typeface="Calibri" panose="020F0502020204030204" pitchFamily="34" charset="0"/>
                          <a:cs typeface="Calibri" panose="020F0502020204030204" pitchFamily="34" charset="0"/>
                        </a:rPr>
                        <a:t>Funcționarii publici cumulează funcții fără statut de funcție publică.</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93167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l">
                        <a:buFontTx/>
                        <a:buNone/>
                      </a:pPr>
                      <a:r>
                        <a:rPr lang="pt-BR" altLang="en-US" sz="1800" i="0" dirty="0" smtClean="0">
                          <a:effectLst/>
                          <a:latin typeface="Calibri" panose="020F0502020204030204" pitchFamily="34" charset="0"/>
                          <a:cs typeface="Calibri" panose="020F0502020204030204" pitchFamily="34" charset="0"/>
                        </a:rPr>
                        <a:t>Legea cu privire la funcția publică și statutul funcționarului public </a:t>
                      </a:r>
                      <a:endParaRPr lang="ro-RO" altLang="en-US" sz="1800" i="0" dirty="0" smtClean="0">
                        <a:effectLst/>
                        <a:latin typeface="Calibri" panose="020F0502020204030204" pitchFamily="34" charset="0"/>
                        <a:cs typeface="Calibri" panose="020F0502020204030204" pitchFamily="34" charset="0"/>
                      </a:endParaRPr>
                    </a:p>
                    <a:p>
                      <a:pPr algn="l">
                        <a:buFontTx/>
                        <a:buNone/>
                      </a:pPr>
                      <a:r>
                        <a:rPr lang="pt-BR" altLang="en-US" sz="1800" i="0" dirty="0" smtClean="0">
                          <a:effectLst/>
                          <a:latin typeface="Calibri" panose="020F0502020204030204" pitchFamily="34" charset="0"/>
                          <a:cs typeface="Calibri" panose="020F0502020204030204" pitchFamily="34" charset="0"/>
                        </a:rPr>
                        <a:t>nr. 158/2008</a:t>
                      </a:r>
                      <a:endParaRPr lang="pt-BR" altLang="en-US" sz="1800" i="0" dirty="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86334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25 alin (3):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Funcționarul public poate cumula</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cadrul autorității publice în care își desfășoară activitatea,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atribuțiile funcției sale cu atribuțiile funcției publice vacante sau temporar vacante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fapt confirmat prin actul administrativ al conducătorului. </a:t>
                      </a:r>
                      <a:endParaRPr lang="en-US"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437728">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algn="l"/>
                      <a:r>
                        <a:rPr lang="ro-MD" sz="1800" kern="1200" dirty="0" smtClean="0">
                          <a:solidFill>
                            <a:schemeClr val="tx1"/>
                          </a:solidFill>
                          <a:latin typeface="Calibri" panose="020F0502020204030204" pitchFamily="34" charset="0"/>
                          <a:ea typeface="+mn-ea"/>
                          <a:cs typeface="Calibri" panose="020F0502020204030204" pitchFamily="34" charset="0"/>
                          <a:sym typeface="Nunito Sans Medium"/>
                        </a:rPr>
                        <a:t>Cumularea</a:t>
                      </a: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atribuțiilor funcțiilor în strictă conformitate cu cadrul normativ în vigoare.</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6" name="Рисунок 5"/>
          <p:cNvPicPr>
            <a:picLocks noChangeAspect="1"/>
          </p:cNvPicPr>
          <p:nvPr/>
        </p:nvPicPr>
        <p:blipFill>
          <a:blip r:embed="rId2"/>
          <a:stretch>
            <a:fillRect/>
          </a:stretch>
        </p:blipFill>
        <p:spPr>
          <a:xfrm>
            <a:off x="152400" y="0"/>
            <a:ext cx="8839200" cy="908383"/>
          </a:xfrm>
          <a:prstGeom prst="rect">
            <a:avLst/>
          </a:prstGeom>
        </p:spPr>
      </p:pic>
      <p:sp>
        <p:nvSpPr>
          <p:cNvPr id="7" name="Прямоугольник 6">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Google Shape;274;p29"/>
          <p:cNvGraphicFramePr/>
          <p:nvPr>
            <p:extLst>
              <p:ext uri="{D42A27DB-BD31-4B8C-83A1-F6EECF244321}">
                <p14:modId xmlns:p14="http://schemas.microsoft.com/office/powerpoint/2010/main" val="949563065"/>
              </p:ext>
            </p:extLst>
          </p:nvPr>
        </p:nvGraphicFramePr>
        <p:xfrm>
          <a:off x="152400" y="1129731"/>
          <a:ext cx="8839200" cy="49662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81034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altLang="en-US" sz="1800" b="1" dirty="0" smtClean="0">
                          <a:solidFill>
                            <a:srgbClr val="FF0000"/>
                          </a:solidFill>
                          <a:latin typeface="Calibri" panose="020F0502020204030204" pitchFamily="34" charset="0"/>
                          <a:cs typeface="Calibri" panose="020F0502020204030204" pitchFamily="34" charset="0"/>
                        </a:rPr>
                        <a:t>3.</a:t>
                      </a:r>
                      <a:r>
                        <a:rPr lang="pt-BR" altLang="en-US" sz="1800" b="1" kern="0" dirty="0" smtClean="0">
                          <a:solidFill>
                            <a:srgbClr val="FF0000"/>
                          </a:solidFill>
                          <a:latin typeface="Calibri" panose="020F0502020204030204" pitchFamily="34" charset="0"/>
                          <a:cs typeface="Calibri" panose="020F0502020204030204" pitchFamily="34" charset="0"/>
                        </a:rPr>
                        <a:t> Stabilirea eronată a salariului de bază.</a:t>
                      </a:r>
                      <a:r>
                        <a:rPr lang="ro-RO" altLang="en-US" sz="1800" b="1" dirty="0" smtClean="0">
                          <a:solidFill>
                            <a:srgbClr val="FF0000"/>
                          </a:solidFill>
                          <a:latin typeface="Calibri" panose="020F0502020204030204" pitchFamily="34" charset="0"/>
                          <a:cs typeface="Calibri" panose="020F0502020204030204" pitchFamily="34" charset="0"/>
                        </a:rPr>
                        <a:t> </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02317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l">
                        <a:buNone/>
                      </a:pP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Legea privind sistemul unitar de salarizare în sectorul bugetar nr. 270/2018</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046356">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12 alin. (2):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Salariul de bază se stabilește conform coeficienților de salarizare prevăzuți în anexele nr. 3–10</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raport cu funcția deținută, nivelul de studii, categoria de calificare, gradul didactic, vechimea în muncă sau treapta de salarizare, după caz, în condițiile prezentei legi.</a:t>
                      </a:r>
                      <a:endParaRPr lang="ro-RO" sz="1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086394">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RO"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rPr>
                        <a:t>Respectarea prevederilor </a:t>
                      </a: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Leg</a:t>
                      </a:r>
                      <a:r>
                        <a:rPr lang="ro-RO"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ii</a:t>
                      </a:r>
                      <a:r>
                        <a:rPr lang="pt-BR" sz="1800" i="0" dirty="0" smtClean="0">
                          <a:solidFill>
                            <a:srgbClr val="000000"/>
                          </a:solidFill>
                          <a:effectLst/>
                          <a:latin typeface="Calibri" panose="020F0502020204030204" pitchFamily="34" charset="0"/>
                          <a:ea typeface="Calibri" panose="020F0502020204030204" pitchFamily="34" charset="0"/>
                          <a:cs typeface="Calibri" panose="020F0502020204030204" pitchFamily="34" charset="0"/>
                        </a:rPr>
                        <a:t> privind sistemul unitar de salarizare în sectorul bugetar nr. 270/2018</a:t>
                      </a:r>
                      <a:endParaRPr lang="ro-RO" sz="1800" kern="1200" dirty="0" smtClean="0">
                        <a:solidFill>
                          <a:srgbClr val="000000"/>
                        </a:solidFill>
                        <a:latin typeface="Calibri" panose="020F0502020204030204" pitchFamily="34" charset="0"/>
                        <a:ea typeface="Calibri" panose="020F0502020204030204" pitchFamily="34" charset="0"/>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9" name="Прямоугольник 8">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207493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3420492961"/>
              </p:ext>
            </p:extLst>
          </p:nvPr>
        </p:nvGraphicFramePr>
        <p:xfrm>
          <a:off x="152400" y="1129731"/>
          <a:ext cx="8839200" cy="5423468"/>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108588">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lvl="0" algn="l"/>
                      <a:r>
                        <a:rPr kumimoji="0" lang="ro-RO" altLang="en-US" sz="1800" b="1" i="0" u="none" strike="noStrike" kern="0" cap="none" spc="0" normalizeH="0" baseline="0" noProof="0" dirty="0" smtClean="0">
                          <a:ln>
                            <a:noFill/>
                          </a:ln>
                          <a:solidFill>
                            <a:srgbClr val="FF0000"/>
                          </a:solidFill>
                          <a:effectLst/>
                          <a:uLnTx/>
                          <a:uFillTx/>
                          <a:latin typeface="Calibri" panose="020F0502020204030204" pitchFamily="34" charset="0"/>
                          <a:ea typeface="+mn-ea"/>
                          <a:cs typeface="Calibri" panose="020F0502020204030204" pitchFamily="34" charset="0"/>
                        </a:rPr>
                        <a:t>4.</a:t>
                      </a:r>
                      <a:r>
                        <a:rPr lang="pt-BR" altLang="en-US" sz="1800" b="1" kern="0" dirty="0" smtClean="0">
                          <a:solidFill>
                            <a:srgbClr val="FF0000"/>
                          </a:solidFill>
                          <a:latin typeface="Calibri" panose="020F0502020204030204" pitchFamily="34" charset="0"/>
                          <a:cs typeface="Calibri" panose="020F0502020204030204" pitchFamily="34" charset="0"/>
                        </a:rPr>
                        <a:t> Acordarea sporului pentru performanță cu depășirea plafonului reglementat.</a:t>
                      </a:r>
                      <a:endParaRPr kumimoji="0" lang="ro-RO" altLang="en-US" sz="1800" b="1" i="0" u="none" strike="noStrike" kern="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94975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l">
                        <a:buFontTx/>
                        <a:buNone/>
                      </a:pPr>
                      <a:r>
                        <a:rPr lang="pt-BR" altLang="en-US" sz="1800" i="0" dirty="0" smtClean="0">
                          <a:effectLst/>
                          <a:latin typeface="Calibri" panose="020F0502020204030204" pitchFamily="34" charset="0"/>
                          <a:cs typeface="Calibri" panose="020F0502020204030204" pitchFamily="34" charset="0"/>
                        </a:rPr>
                        <a:t>Legea privind sistemul unitar de salarizare în sectorul bugetar nr. 270/2018</a:t>
                      </a:r>
                      <a:endParaRPr lang="pt-BR" altLang="en-US" sz="1800" i="0" dirty="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89950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1600"/>
                        </a:spcAft>
                        <a:buClrTx/>
                        <a:buSzTx/>
                        <a:buFontTx/>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16 alin. (2): Mijloacele necesare pentru acordarea sporului pentru performanță se alocă anual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în limita a 10% din suma anuală a salariilor de bază pentru personalul cu drept de a beneficia de spor de performanță.</a:t>
                      </a:r>
                      <a:r>
                        <a:rPr lang="ro-MD" sz="1800" b="1" u="sng" kern="1200" dirty="0" smtClean="0">
                          <a:solidFill>
                            <a:schemeClr val="tx1"/>
                          </a:solidFill>
                          <a:latin typeface="Calibri" panose="020F0502020204030204" pitchFamily="34" charset="0"/>
                          <a:ea typeface="+mn-ea"/>
                          <a:cs typeface="Calibri" panose="020F0502020204030204" pitchFamily="34" charset="0"/>
                          <a:sym typeface="Nunito Sans Medium"/>
                        </a:rPr>
                        <a:t> </a:t>
                      </a:r>
                      <a:endPar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465628">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00000"/>
                        </a:lnSpc>
                        <a:spcBef>
                          <a:spcPts val="0"/>
                        </a:spcBef>
                        <a:spcAft>
                          <a:spcPts val="1600"/>
                        </a:spcAft>
                        <a:buClrTx/>
                        <a:buSzTx/>
                        <a:buFontTx/>
                        <a:buNone/>
                        <a:tabLst/>
                        <a:defRPr/>
                      </a:pPr>
                      <a:r>
                        <a:rPr lang="ro-MD" sz="1800" kern="1200" dirty="0" smtClean="0">
                          <a:solidFill>
                            <a:schemeClr val="tx1"/>
                          </a:solidFill>
                          <a:latin typeface="Calibri" panose="020F0502020204030204" pitchFamily="34" charset="0"/>
                          <a:ea typeface="+mn-ea"/>
                          <a:cs typeface="Calibri" panose="020F0502020204030204" pitchFamily="34" charset="0"/>
                          <a:sym typeface="Nunito Sans Medium"/>
                        </a:rPr>
                        <a:t>Planificarea argumentată/corectă</a:t>
                      </a: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a sporului pentru performanță în coraport cu suma anuală a salariilor de bază.</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43604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Google Shape;274;p29"/>
          <p:cNvGraphicFramePr/>
          <p:nvPr>
            <p:extLst>
              <p:ext uri="{D42A27DB-BD31-4B8C-83A1-F6EECF244321}">
                <p14:modId xmlns:p14="http://schemas.microsoft.com/office/powerpoint/2010/main" val="226801205"/>
              </p:ext>
            </p:extLst>
          </p:nvPr>
        </p:nvGraphicFramePr>
        <p:xfrm>
          <a:off x="152400" y="945064"/>
          <a:ext cx="8839200" cy="5608136"/>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829601">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l" rtl="0">
                        <a:lnSpc>
                          <a:spcPct val="115000"/>
                        </a:lnSpc>
                        <a:spcBef>
                          <a:spcPts val="0"/>
                        </a:spcBef>
                        <a:spcAft>
                          <a:spcPts val="1600"/>
                        </a:spcAft>
                        <a:buNone/>
                      </a:pPr>
                      <a:r>
                        <a:rPr lang="ro-MD" altLang="en-US" sz="1800" b="1" dirty="0" smtClean="0">
                          <a:solidFill>
                            <a:srgbClr val="FF0000"/>
                          </a:solidFill>
                          <a:latin typeface="Calibri" panose="020F0502020204030204" pitchFamily="34" charset="0"/>
                          <a:cs typeface="Calibri" panose="020F0502020204030204" pitchFamily="34" charset="0"/>
                        </a:rPr>
                        <a:t>5. </a:t>
                      </a:r>
                      <a:r>
                        <a:rPr lang="pt-BR" altLang="en-US" sz="1800" b="1" dirty="0" smtClean="0">
                          <a:solidFill>
                            <a:srgbClr val="FF0000"/>
                          </a:solidFill>
                          <a:latin typeface="Calibri" panose="020F0502020204030204" pitchFamily="34" charset="0"/>
                          <a:cs typeface="Calibri" panose="020F0502020204030204" pitchFamily="34" charset="0"/>
                        </a:rPr>
                        <a:t>Acordarea premiilor unice:</a:t>
                      </a:r>
                      <a:br>
                        <a:rPr lang="pt-BR" altLang="en-US" sz="1800" b="1" dirty="0" smtClean="0">
                          <a:solidFill>
                            <a:srgbClr val="FF0000"/>
                          </a:solidFill>
                          <a:latin typeface="Calibri" panose="020F0502020204030204" pitchFamily="34" charset="0"/>
                          <a:cs typeface="Calibri" panose="020F0502020204030204" pitchFamily="34" charset="0"/>
                        </a:rPr>
                      </a:br>
                      <a:r>
                        <a:rPr lang="pt-BR" altLang="en-US" sz="1800" b="1" dirty="0" smtClean="0">
                          <a:solidFill>
                            <a:srgbClr val="FF0000"/>
                          </a:solidFill>
                          <a:latin typeface="Calibri" panose="020F0502020204030204" pitchFamily="34" charset="0"/>
                          <a:cs typeface="Calibri" panose="020F0502020204030204" pitchFamily="34" charset="0"/>
                        </a:rPr>
                        <a:t>- în lipsa economiilor;</a:t>
                      </a:r>
                      <a:br>
                        <a:rPr lang="pt-BR" altLang="en-US" sz="1800" b="1" dirty="0" smtClean="0">
                          <a:solidFill>
                            <a:srgbClr val="FF0000"/>
                          </a:solidFill>
                          <a:latin typeface="Calibri" panose="020F0502020204030204" pitchFamily="34" charset="0"/>
                          <a:cs typeface="Calibri" panose="020F0502020204030204" pitchFamily="34" charset="0"/>
                        </a:rPr>
                      </a:br>
                      <a:r>
                        <a:rPr lang="pt-BR" altLang="en-US" sz="1800" b="1" dirty="0" smtClean="0">
                          <a:solidFill>
                            <a:srgbClr val="FF0000"/>
                          </a:solidFill>
                          <a:latin typeface="Calibri" panose="020F0502020204030204" pitchFamily="34" charset="0"/>
                          <a:cs typeface="Calibri" panose="020F0502020204030204" pitchFamily="34" charset="0"/>
                        </a:rPr>
                        <a:t>- cu depășirea plafonului reglementat;</a:t>
                      </a:r>
                      <a:br>
                        <a:rPr lang="pt-BR" altLang="en-US" sz="1800" b="1" dirty="0" smtClean="0">
                          <a:solidFill>
                            <a:srgbClr val="FF0000"/>
                          </a:solidFill>
                          <a:latin typeface="Calibri" panose="020F0502020204030204" pitchFamily="34" charset="0"/>
                          <a:cs typeface="Calibri" panose="020F0502020204030204" pitchFamily="34" charset="0"/>
                        </a:rPr>
                      </a:br>
                      <a:r>
                        <a:rPr lang="pt-BR" altLang="en-US" sz="1800" b="1" dirty="0" smtClean="0">
                          <a:solidFill>
                            <a:srgbClr val="FF0000"/>
                          </a:solidFill>
                          <a:latin typeface="Calibri" panose="020F0502020204030204" pitchFamily="34" charset="0"/>
                          <a:cs typeface="Calibri" panose="020F0502020204030204" pitchFamily="34" charset="0"/>
                        </a:rPr>
                        <a:t>- cu prilejul jubileelor;</a:t>
                      </a:r>
                      <a:br>
                        <a:rPr lang="pt-BR" altLang="en-US" sz="1800" b="1" dirty="0" smtClean="0">
                          <a:solidFill>
                            <a:srgbClr val="FF0000"/>
                          </a:solidFill>
                          <a:latin typeface="Calibri" panose="020F0502020204030204" pitchFamily="34" charset="0"/>
                          <a:cs typeface="Calibri" panose="020F0502020204030204" pitchFamily="34" charset="0"/>
                        </a:rPr>
                      </a:br>
                      <a:r>
                        <a:rPr lang="pt-BR" altLang="en-US" sz="1800" b="1" dirty="0" smtClean="0">
                          <a:solidFill>
                            <a:srgbClr val="FF0000"/>
                          </a:solidFill>
                          <a:latin typeface="Calibri" panose="020F0502020204030204" pitchFamily="34" charset="0"/>
                          <a:cs typeface="Calibri" panose="020F0502020204030204" pitchFamily="34" charset="0"/>
                        </a:rPr>
                        <a:t>- pentru prezentarea raportului de activitate, etc.</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804723">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just">
                        <a:buFontTx/>
                        <a:buNone/>
                      </a:pPr>
                      <a:r>
                        <a:rPr lang="pt-BR" altLang="en-US" sz="1800" i="0" dirty="0" smtClean="0">
                          <a:effectLst/>
                          <a:latin typeface="Calibri" panose="020F0502020204030204" pitchFamily="34" charset="0"/>
                          <a:cs typeface="Calibri" panose="020F0502020204030204" pitchFamily="34" charset="0"/>
                        </a:rPr>
                        <a:t>Legea privind sistemul unitar de salarizare în sectorul bugetar nr. 270/2018</a:t>
                      </a: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92154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marR="0" lvl="0" indent="0" algn="just" defTabSz="914400" rtl="0" eaLnBrk="1" fontAlgn="auto" latinLnBrk="0" hangingPunct="1">
                        <a:lnSpc>
                          <a:spcPct val="100000"/>
                        </a:lnSpc>
                        <a:spcBef>
                          <a:spcPts val="0"/>
                        </a:spcBef>
                        <a:spcAft>
                          <a:spcPts val="1600"/>
                        </a:spcAft>
                        <a:buClrTx/>
                        <a:buSzTx/>
                        <a:buFontTx/>
                        <a:buNone/>
                        <a:tabLst/>
                        <a:defRPr/>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21 alin. (1):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Personalul din unitățile bugetare poate beneficia de premii</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unice cu prilejul sărbătorilor profesionale și al zilelor de sărbătoare nelucrătoare, care se plătesc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din contul economiei mijloacelor alocate </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pentru retribuirea muncii pe anul respectiv,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dar nu mai mult de 5% din fondul anual de salarizare </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la nivel de unitate bugetară.</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052263">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00000"/>
                        </a:lnSpc>
                        <a:spcBef>
                          <a:spcPts val="0"/>
                        </a:spcBef>
                        <a:spcAft>
                          <a:spcPts val="1600"/>
                        </a:spcAft>
                        <a:buClrTx/>
                        <a:buSzTx/>
                        <a:buFontTx/>
                        <a:buNone/>
                        <a:tabLst/>
                        <a:defRPr/>
                      </a:pPr>
                      <a:r>
                        <a:rPr lang="ro-MD" sz="1800" kern="1200" dirty="0" smtClean="0">
                          <a:solidFill>
                            <a:schemeClr val="tx1"/>
                          </a:solidFill>
                          <a:latin typeface="Calibri" panose="020F0502020204030204" pitchFamily="34" charset="0"/>
                          <a:ea typeface="+mn-ea"/>
                          <a:cs typeface="Calibri" panose="020F0502020204030204" pitchFamily="34" charset="0"/>
                          <a:sym typeface="Nunito Sans Medium"/>
                        </a:rPr>
                        <a:t>Efectuarea calculelor preventive,</a:t>
                      </a: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 până la emiterea dispozițiilor/ordinelor  de acordare a </a:t>
                      </a:r>
                      <a:r>
                        <a:rPr lang="ro-RO" sz="1800" kern="1200" baseline="0" dirty="0" smtClean="0">
                          <a:solidFill>
                            <a:srgbClr val="000000"/>
                          </a:solidFill>
                          <a:latin typeface="Calibri" panose="020F0502020204030204" pitchFamily="34" charset="0"/>
                          <a:ea typeface="+mn-ea"/>
                          <a:cs typeface="Calibri" panose="020F0502020204030204" pitchFamily="34" charset="0"/>
                          <a:sym typeface="Nunito Sans Medium"/>
                        </a:rPr>
                        <a:t>premiilor</a:t>
                      </a:r>
                      <a:r>
                        <a:rPr lang="ro-MD" sz="1800" kern="1200" dirty="0" smtClean="0">
                          <a:solidFill>
                            <a:schemeClr val="tx1"/>
                          </a:solidFill>
                          <a:latin typeface="Calibri" panose="020F0502020204030204" pitchFamily="34" charset="0"/>
                          <a:ea typeface="+mn-ea"/>
                          <a:cs typeface="Calibri" panose="020F0502020204030204" pitchFamily="34" charset="0"/>
                          <a:sym typeface="Nunito Sans Medium"/>
                        </a:rPr>
                        <a:t>.</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19621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oogle Shape;274;p29"/>
          <p:cNvGraphicFramePr/>
          <p:nvPr>
            <p:extLst>
              <p:ext uri="{D42A27DB-BD31-4B8C-83A1-F6EECF244321}">
                <p14:modId xmlns:p14="http://schemas.microsoft.com/office/powerpoint/2010/main" val="2760120013"/>
              </p:ext>
            </p:extLst>
          </p:nvPr>
        </p:nvGraphicFramePr>
        <p:xfrm>
          <a:off x="152400" y="1129731"/>
          <a:ext cx="8839200" cy="542346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1086129">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15000"/>
                        </a:lnSpc>
                        <a:spcBef>
                          <a:spcPts val="0"/>
                        </a:spcBef>
                        <a:spcAft>
                          <a:spcPts val="1600"/>
                        </a:spcAft>
                        <a:buNone/>
                      </a:pPr>
                      <a:r>
                        <a:rPr lang="ro-MD" altLang="en-US" sz="1800" b="1" dirty="0" smtClean="0">
                          <a:solidFill>
                            <a:srgbClr val="FF0000"/>
                          </a:solidFill>
                          <a:latin typeface="Calibri" panose="020F0502020204030204" pitchFamily="34" charset="0"/>
                          <a:cs typeface="Calibri" panose="020F0502020204030204" pitchFamily="34" charset="0"/>
                        </a:rPr>
                        <a:t>6. </a:t>
                      </a:r>
                      <a:r>
                        <a:rPr lang="pt-BR" altLang="en-US" sz="1800" b="1" dirty="0" smtClean="0">
                          <a:solidFill>
                            <a:srgbClr val="FF0000"/>
                          </a:solidFill>
                          <a:latin typeface="Calibri" panose="020F0502020204030204" pitchFamily="34" charset="0"/>
                          <a:cs typeface="Calibri" panose="020F0502020204030204" pitchFamily="34" charset="0"/>
                        </a:rPr>
                        <a:t>Acordarea sporului pentru performanță în lipsa evaluării performanțelor individuale.</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930510">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just">
                        <a:buFontTx/>
                        <a:buNone/>
                      </a:pPr>
                      <a:r>
                        <a:rPr lang="pt-BR" altLang="en-US" sz="1800" i="0" dirty="0" smtClean="0">
                          <a:effectLst/>
                          <a:latin typeface="Calibri" panose="020F0502020204030204" pitchFamily="34" charset="0"/>
                          <a:cs typeface="Calibri" panose="020F0502020204030204" pitchFamily="34" charset="0"/>
                        </a:rPr>
                        <a:t>Legea privind sistemul unitar de salarizare în sectorul bugetar nr. 270/2018</a:t>
                      </a:r>
                      <a:endParaRPr lang="pt-BR" altLang="en-US" sz="1800" i="0" dirty="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970895">
                <a:tc>
                  <a:txBody>
                    <a:bodyPr/>
                    <a:lstStyle/>
                    <a:p>
                      <a:pPr marL="0" lvl="0" indent="0" algn="l" rtl="0">
                        <a:lnSpc>
                          <a:spcPct val="115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16 alin. (3):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Sporul pentru performanță se acordă lunar și se achită concomitent cu salariul,</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conform performanței individuale obținute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personalului unităților bugetare, cu excepția personalului de deservire tehnică, auxiliar și muncitoresc, pentru care sporul pentru performanță se acordă fără evaluarea performanței individuale.</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435935">
                <a:tc>
                  <a:txBody>
                    <a:bodyPr/>
                    <a:lstStyle/>
                    <a:p>
                      <a:pPr marL="0" lvl="0" indent="0" algn="l" rtl="0">
                        <a:lnSpc>
                          <a:spcPct val="115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15000"/>
                        </a:lnSpc>
                        <a:spcBef>
                          <a:spcPts val="0"/>
                        </a:spcBef>
                        <a:spcAft>
                          <a:spcPts val="1600"/>
                        </a:spcAft>
                        <a:buClrTx/>
                        <a:buSzTx/>
                        <a:buFontTx/>
                        <a:buNone/>
                        <a:tabLst/>
                        <a:defRPr/>
                      </a:pPr>
                      <a:r>
                        <a:rPr lang="ro-MD" altLang="en-US" sz="1800" b="0" dirty="0" smtClean="0">
                          <a:solidFill>
                            <a:schemeClr val="tx1"/>
                          </a:solidFill>
                          <a:latin typeface="Calibri" panose="020F0502020204030204" pitchFamily="34" charset="0"/>
                          <a:cs typeface="Calibri" panose="020F0502020204030204" pitchFamily="34" charset="0"/>
                        </a:rPr>
                        <a:t>Evaluarea</a:t>
                      </a:r>
                      <a:r>
                        <a:rPr lang="pt-BR" altLang="en-US" sz="1800" b="0" dirty="0" smtClean="0">
                          <a:solidFill>
                            <a:schemeClr val="tx1"/>
                          </a:solidFill>
                          <a:latin typeface="Calibri" panose="020F0502020204030204" pitchFamily="34" charset="0"/>
                          <a:cs typeface="Calibri" panose="020F0502020204030204" pitchFamily="34" charset="0"/>
                        </a:rPr>
                        <a:t> performanțelor individuale</a:t>
                      </a:r>
                      <a:r>
                        <a:rPr lang="ro-MD" altLang="en-US" sz="1800" b="0" dirty="0" smtClean="0">
                          <a:solidFill>
                            <a:schemeClr val="tx1"/>
                          </a:solidFill>
                          <a:latin typeface="Calibri" panose="020F0502020204030204" pitchFamily="34" charset="0"/>
                          <a:cs typeface="Calibri" panose="020F0502020204030204" pitchFamily="34" charset="0"/>
                        </a:rPr>
                        <a:t> și a</a:t>
                      </a:r>
                      <a:r>
                        <a:rPr lang="pt-BR" altLang="en-US" sz="1800" b="0" dirty="0" smtClean="0">
                          <a:solidFill>
                            <a:schemeClr val="tx1"/>
                          </a:solidFill>
                          <a:latin typeface="Calibri" panose="020F0502020204030204" pitchFamily="34" charset="0"/>
                          <a:cs typeface="Calibri" panose="020F0502020204030204" pitchFamily="34" charset="0"/>
                        </a:rPr>
                        <a:t>cordarea sporului pentru performanță </a:t>
                      </a:r>
                      <a:r>
                        <a:rPr lang="ro-MD" altLang="en-US" sz="1800" b="0" baseline="0" dirty="0" smtClean="0">
                          <a:solidFill>
                            <a:schemeClr val="tx1"/>
                          </a:solidFill>
                          <a:latin typeface="Calibri" panose="020F0502020204030204" pitchFamily="34" charset="0"/>
                          <a:cs typeface="Calibri" panose="020F0502020204030204" pitchFamily="34" charset="0"/>
                        </a:rPr>
                        <a:t> în conformitate cu Regulamentul intern aprobat.</a:t>
                      </a:r>
                      <a:endParaRPr lang="ro-RO" sz="1800" b="0" kern="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379847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oogle Shape;274;p29"/>
          <p:cNvGraphicFramePr/>
          <p:nvPr>
            <p:extLst>
              <p:ext uri="{D42A27DB-BD31-4B8C-83A1-F6EECF244321}">
                <p14:modId xmlns:p14="http://schemas.microsoft.com/office/powerpoint/2010/main" val="4131509225"/>
              </p:ext>
            </p:extLst>
          </p:nvPr>
        </p:nvGraphicFramePr>
        <p:xfrm>
          <a:off x="152400" y="1129730"/>
          <a:ext cx="8839200" cy="5423470"/>
        </p:xfrm>
        <a:graphic>
          <a:graphicData uri="http://schemas.openxmlformats.org/drawingml/2006/table">
            <a:tbl>
              <a:tblPr>
                <a:noFill/>
              </a:tblPr>
              <a:tblGrid>
                <a:gridCol w="1447800">
                  <a:extLst>
                    <a:ext uri="{9D8B030D-6E8A-4147-A177-3AD203B41FA5}">
                      <a16:colId xmlns:a16="http://schemas.microsoft.com/office/drawing/2014/main" val="20000"/>
                    </a:ext>
                  </a:extLst>
                </a:gridCol>
                <a:gridCol w="7391400">
                  <a:extLst>
                    <a:ext uri="{9D8B030D-6E8A-4147-A177-3AD203B41FA5}">
                      <a16:colId xmlns:a16="http://schemas.microsoft.com/office/drawing/2014/main" val="20001"/>
                    </a:ext>
                  </a:extLst>
                </a:gridCol>
              </a:tblGrid>
              <a:tr h="1195541">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00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7.</a:t>
                      </a:r>
                      <a:r>
                        <a:rPr lang="pt-BR" altLang="en-US" sz="1800" b="1" dirty="0" smtClean="0">
                          <a:solidFill>
                            <a:srgbClr val="FF0000"/>
                          </a:solidFill>
                          <a:latin typeface="Calibri" panose="020F0502020204030204" pitchFamily="34" charset="0"/>
                          <a:cs typeface="Calibri" panose="020F0502020204030204" pitchFamily="34" charset="0"/>
                        </a:rPr>
                        <a:t> Acordarea sporului pentru performanță cu ignorarea calificativului obținut la evaluarea performanțelor profesionale individuale.</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1195541">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just">
                        <a:buFontTx/>
                        <a:buNone/>
                      </a:pPr>
                      <a:r>
                        <a:rPr lang="pt-BR" altLang="en-US" sz="1800" i="0" dirty="0" smtClean="0">
                          <a:effectLst/>
                          <a:latin typeface="Calibri" panose="020F0502020204030204" pitchFamily="34" charset="0"/>
                          <a:cs typeface="Calibri" panose="020F0502020204030204" pitchFamily="34" charset="0"/>
                        </a:rPr>
                        <a:t>Regulamentul-cadru cu privire la modul de stabilire a sporului pentru performanță personalului din unitățile bugetare, aprobat prin Hotărârea Guvernului nr. 1231/2018</a:t>
                      </a:r>
                      <a:endParaRPr lang="pt-BR" altLang="en-US" sz="1800" i="0" dirty="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1807605">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Pct. 19: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Sporul pentru performanță se acordă diferențiat la nivel de angajat</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în funcție de rezultatele evaluării performanțelor, iar limitele se stabilesc prin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actul normativ cu caracter intern</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1224783">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00000"/>
                        </a:lnSpc>
                        <a:spcBef>
                          <a:spcPts val="0"/>
                        </a:spcBef>
                        <a:spcAft>
                          <a:spcPts val="1600"/>
                        </a:spcAft>
                        <a:buClrTx/>
                        <a:buSzTx/>
                        <a:buFontTx/>
                        <a:buNone/>
                        <a:tabLst/>
                        <a:defRPr/>
                      </a:pP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Stabilirea în Regulamentul intern</a:t>
                      </a:r>
                      <a:r>
                        <a:rPr lang="ro-MD" sz="1800" i="0" kern="1200" baseline="0" dirty="0" smtClean="0">
                          <a:solidFill>
                            <a:schemeClr val="tx1"/>
                          </a:solidFill>
                          <a:effectLst/>
                          <a:latin typeface="Calibri" panose="020F0502020204030204" pitchFamily="34" charset="0"/>
                          <a:ea typeface="+mn-ea"/>
                          <a:cs typeface="Calibri" panose="020F0502020204030204" pitchFamily="34" charset="0"/>
                          <a:sym typeface="Nunito Sans Medium"/>
                        </a:rPr>
                        <a:t> privind</a:t>
                      </a:r>
                      <a:r>
                        <a:rPr lang="pt-BR" altLang="en-US" sz="1800" i="0" dirty="0" smtClean="0">
                          <a:effectLst/>
                          <a:latin typeface="Calibri" panose="020F0502020204030204" pitchFamily="34" charset="0"/>
                          <a:cs typeface="Calibri" panose="020F0502020204030204" pitchFamily="34" charset="0"/>
                        </a:rPr>
                        <a:t> modul de stabilire a sporului pentru performanță</a:t>
                      </a:r>
                      <a:r>
                        <a:rPr lang="ro-MD" altLang="en-US" sz="1800" i="0" dirty="0" smtClean="0">
                          <a:effectLst/>
                          <a:latin typeface="Calibri" panose="020F0502020204030204" pitchFamily="34" charset="0"/>
                          <a:cs typeface="Calibri" panose="020F0502020204030204" pitchFamily="34" charset="0"/>
                        </a:rPr>
                        <a:t>,</a:t>
                      </a:r>
                      <a:r>
                        <a:rPr lang="ro-MD" altLang="en-US" sz="1800" i="0" baseline="0" dirty="0" smtClean="0">
                          <a:effectLst/>
                          <a:latin typeface="Calibri" panose="020F0502020204030204" pitchFamily="34" charset="0"/>
                          <a:cs typeface="Calibri" panose="020F0502020204030204" pitchFamily="34" charset="0"/>
                        </a:rPr>
                        <a:t> cuantumul sporului de performanță în dependență de calificativul obținut</a:t>
                      </a:r>
                      <a:r>
                        <a:rPr lang="ro-MD" sz="1800" kern="1200" baseline="0" dirty="0" smtClean="0">
                          <a:solidFill>
                            <a:schemeClr val="tx1"/>
                          </a:solidFill>
                          <a:latin typeface="Calibri" panose="020F0502020204030204" pitchFamily="34" charset="0"/>
                          <a:ea typeface="+mn-ea"/>
                          <a:cs typeface="Calibri" panose="020F0502020204030204" pitchFamily="34" charset="0"/>
                          <a:sym typeface="Nunito Sans Medium"/>
                        </a:rPr>
                        <a:t>.</a:t>
                      </a:r>
                      <a:endParaRPr lang="ro-RO" sz="1800" kern="1200" dirty="0" smtClean="0">
                        <a:solidFill>
                          <a:schemeClr val="tx1"/>
                        </a:solidFill>
                        <a:latin typeface="Calibri" panose="020F0502020204030204" pitchFamily="34" charset="0"/>
                        <a:ea typeface="+mn-ea"/>
                        <a:cs typeface="Calibri" panose="020F0502020204030204" pitchFamily="34" charset="0"/>
                        <a:sym typeface="Nunito Sans Medium"/>
                      </a:endParaRP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1716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oogle Shape;274;p29"/>
          <p:cNvGraphicFramePr/>
          <p:nvPr>
            <p:extLst>
              <p:ext uri="{D42A27DB-BD31-4B8C-83A1-F6EECF244321}">
                <p14:modId xmlns:p14="http://schemas.microsoft.com/office/powerpoint/2010/main" val="2123303439"/>
              </p:ext>
            </p:extLst>
          </p:nvPr>
        </p:nvGraphicFramePr>
        <p:xfrm>
          <a:off x="152400" y="1129731"/>
          <a:ext cx="8839200" cy="5133879"/>
        </p:xfrm>
        <a:graphic>
          <a:graphicData uri="http://schemas.openxmlformats.org/drawingml/2006/table">
            <a:tbl>
              <a:tblPr>
                <a:noFill/>
              </a:tblPr>
              <a:tblGrid>
                <a:gridCol w="1524000">
                  <a:extLst>
                    <a:ext uri="{9D8B030D-6E8A-4147-A177-3AD203B41FA5}">
                      <a16:colId xmlns:a16="http://schemas.microsoft.com/office/drawing/2014/main" val="20000"/>
                    </a:ext>
                  </a:extLst>
                </a:gridCol>
                <a:gridCol w="7315200">
                  <a:extLst>
                    <a:ext uri="{9D8B030D-6E8A-4147-A177-3AD203B41FA5}">
                      <a16:colId xmlns:a16="http://schemas.microsoft.com/office/drawing/2014/main" val="20001"/>
                    </a:ext>
                  </a:extLst>
                </a:gridCol>
              </a:tblGrid>
              <a:tr h="821530">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Abaterea</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lvl="0" indent="0" algn="just" rtl="0">
                        <a:lnSpc>
                          <a:spcPct val="100000"/>
                        </a:lnSpc>
                        <a:spcBef>
                          <a:spcPts val="0"/>
                        </a:spcBef>
                        <a:spcAft>
                          <a:spcPts val="1600"/>
                        </a:spcAft>
                        <a:buNone/>
                      </a:pPr>
                      <a:r>
                        <a:rPr lang="ro-RO" altLang="en-US" sz="1800" b="1" dirty="0" smtClean="0">
                          <a:solidFill>
                            <a:srgbClr val="FF0000"/>
                          </a:solidFill>
                          <a:latin typeface="Calibri" panose="020F0502020204030204" pitchFamily="34" charset="0"/>
                          <a:cs typeface="Calibri" panose="020F0502020204030204" pitchFamily="34" charset="0"/>
                        </a:rPr>
                        <a:t>8.</a:t>
                      </a:r>
                      <a:r>
                        <a:rPr lang="pt-BR" altLang="en-US" sz="1800" b="1" dirty="0" smtClean="0">
                          <a:solidFill>
                            <a:srgbClr val="FF0000"/>
                          </a:solidFill>
                          <a:latin typeface="Calibri" panose="020F0502020204030204" pitchFamily="34" charset="0"/>
                          <a:cs typeface="Calibri" panose="020F0502020204030204" pitchFamily="34" charset="0"/>
                        </a:rPr>
                        <a:t> Supraplăți salariale pentru funcțiile cumulate </a:t>
                      </a:r>
                      <a:r>
                        <a:rPr lang="pt-BR" altLang="en-US" sz="1800" b="1" i="1" dirty="0" smtClean="0">
                          <a:solidFill>
                            <a:srgbClr val="FF0000"/>
                          </a:solidFill>
                          <a:latin typeface="Calibri" panose="020F0502020204030204" pitchFamily="34" charset="0"/>
                          <a:cs typeface="Calibri" panose="020F0502020204030204" pitchFamily="34" charset="0"/>
                        </a:rPr>
                        <a:t>(inclusiv spor pentru performanță și spor în valoare fixă)</a:t>
                      </a:r>
                      <a:r>
                        <a:rPr lang="pt-BR" altLang="en-US" sz="1800" b="1" dirty="0" smtClean="0">
                          <a:solidFill>
                            <a:srgbClr val="FF0000"/>
                          </a:solidFill>
                          <a:latin typeface="Calibri" panose="020F0502020204030204" pitchFamily="34" charset="0"/>
                          <a:cs typeface="Calibri" panose="020F0502020204030204" pitchFamily="34" charset="0"/>
                        </a:rPr>
                        <a:t>.</a:t>
                      </a:r>
                      <a:endParaRPr lang="pt-BR" sz="1800" b="1" u="sng" dirty="0" smtClean="0">
                        <a:solidFill>
                          <a:schemeClr val="bg2">
                            <a:lumMod val="10000"/>
                          </a:schemeClr>
                        </a:solidFill>
                        <a:latin typeface="Calibri" panose="020F0502020204030204" pitchFamily="34" charset="0"/>
                        <a:ea typeface="Nunito Sans Medium"/>
                        <a:cs typeface="Calibri" panose="020F0502020204030204" pitchFamily="34" charset="0"/>
                        <a:sym typeface="Nunito Sans Medium"/>
                      </a:endParaRPr>
                    </a:p>
                  </a:txBody>
                  <a:tcPr marL="91425" marR="91425" marT="91425" marB="91425" anchor="ctr">
                    <a:lnL w="19050" cap="flat" cmpd="sng">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10000"/>
                  </a:ext>
                </a:extLst>
              </a:tr>
              <a:tr h="821530">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Act</a:t>
                      </a:r>
                      <a:r>
                        <a:rPr lang="ro-RO" sz="1800" b="1" u="none" baseline="0" dirty="0" smtClean="0">
                          <a:solidFill>
                            <a:schemeClr val="bg1"/>
                          </a:solidFill>
                          <a:latin typeface="Calibri" panose="020F0502020204030204" pitchFamily="34" charset="0"/>
                          <a:ea typeface="Titillium Web"/>
                          <a:cs typeface="Calibri" panose="020F0502020204030204" pitchFamily="34" charset="0"/>
                          <a:sym typeface="Titillium Web"/>
                        </a:rPr>
                        <a:t> normativ</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algn="just">
                        <a:buFontTx/>
                        <a:buNone/>
                      </a:pPr>
                      <a:r>
                        <a:rPr lang="pt-BR" altLang="en-US" sz="1800" i="0" dirty="0" smtClean="0">
                          <a:effectLst/>
                          <a:latin typeface="Calibri" panose="020F0502020204030204" pitchFamily="34" charset="0"/>
                          <a:cs typeface="Calibri" panose="020F0502020204030204" pitchFamily="34" charset="0"/>
                        </a:rPr>
                        <a:t>Legea privind sistemul unitar de salarizare în sectorul bugetar nr. 270/2018</a:t>
                      </a:r>
                      <a:endParaRPr lang="pt-BR" altLang="en-US" sz="1800" i="0" dirty="0">
                        <a:effectLst/>
                        <a:latin typeface="Calibri" panose="020F0502020204030204" pitchFamily="34" charset="0"/>
                        <a:cs typeface="Calibri" panose="020F0502020204030204" pitchFamily="34" charset="0"/>
                      </a:endParaRPr>
                    </a:p>
                  </a:txBody>
                  <a:tcPr marL="91425" marR="91425" marT="91425" marB="91425" anchor="ctr">
                    <a:lnL w="19050" cap="flat" cmpd="sng" algn="ctr">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3542268215"/>
                  </a:ext>
                </a:extLst>
              </a:tr>
              <a:tr h="2485009">
                <a:tc>
                  <a:txBody>
                    <a:bodyPr/>
                    <a:lstStyle/>
                    <a:p>
                      <a:pPr marL="0" lvl="0" indent="0" algn="l" rtl="0">
                        <a:lnSpc>
                          <a:spcPct val="100000"/>
                        </a:lnSpc>
                        <a:spcBef>
                          <a:spcPts val="0"/>
                        </a:spcBef>
                        <a:spcAft>
                          <a:spcPts val="0"/>
                        </a:spcAft>
                        <a:buNone/>
                      </a:pPr>
                      <a:r>
                        <a:rPr lang="ro-RO" sz="1800" b="1" u="none" dirty="0" smtClean="0">
                          <a:solidFill>
                            <a:schemeClr val="bg1"/>
                          </a:solidFill>
                          <a:latin typeface="Calibri" panose="020F0502020204030204" pitchFamily="34" charset="0"/>
                          <a:ea typeface="Titillium Web"/>
                          <a:cs typeface="Calibri" panose="020F0502020204030204" pitchFamily="34" charset="0"/>
                          <a:sym typeface="Titillium Web"/>
                        </a:rPr>
                        <a:t>Prevederi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solidFill>
                      <a:srgbClr val="0070C0"/>
                    </a:solidFill>
                  </a:tcPr>
                </a:tc>
                <a:tc>
                  <a:txBody>
                    <a:bodyPr/>
                    <a:lstStyle/>
                    <a:p>
                      <a:pPr marL="0" indent="0" algn="just">
                        <a:buFont typeface="Wingdings" panose="05000000000000000000" pitchFamily="2" charset="2"/>
                        <a:buNone/>
                      </a:pP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Art. 24 alin. (1):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Suplimentele pentru cumularea atribuțiilor funcției deținute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cu atribuțiile unei funcții vacante sau temporar absente se stabilesc personalului cu funcții de conducere și de execuție, prin actul administrativ al conducătorului unității bugetare, pe parcursul lunii gestionare, </a:t>
                      </a:r>
                      <a:r>
                        <a:rPr lang="ro-RO" sz="1800" b="1" u="sng" dirty="0" smtClean="0">
                          <a:solidFill>
                            <a:srgbClr val="000000"/>
                          </a:solidFill>
                          <a:latin typeface="Calibri" panose="020F0502020204030204" pitchFamily="34" charset="0"/>
                          <a:ea typeface="Calibri" panose="020F0502020204030204" pitchFamily="34" charset="0"/>
                          <a:cs typeface="Calibri" panose="020F0502020204030204" pitchFamily="34" charset="0"/>
                        </a:rPr>
                        <a:t>în limita economiei de mijloace din fondul de salarizare al unității bugetare. Cuantumul suplimentelor menționate nu va depăși 100% din salariul de bază corespunzător treptei I de salarizare,</a:t>
                      </a:r>
                      <a:r>
                        <a:rPr lang="ro-RO" sz="1800" dirty="0" smtClean="0">
                          <a:solidFill>
                            <a:srgbClr val="000000"/>
                          </a:solidFill>
                          <a:latin typeface="Calibri" panose="020F0502020204030204" pitchFamily="34" charset="0"/>
                          <a:ea typeface="Calibri" panose="020F0502020204030204" pitchFamily="34" charset="0"/>
                          <a:cs typeface="Calibri" panose="020F0502020204030204" pitchFamily="34" charset="0"/>
                        </a:rPr>
                        <a:t> stabilit în conformitate cu art.12 pentru funcția vacantă, temporar vacantă sau temporar absentă.</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lgn="ctr">
                      <a:solidFill>
                        <a:schemeClr val="lt2"/>
                      </a:solidFill>
                      <a:prstDash val="solid"/>
                      <a:round/>
                      <a:headEnd type="none" w="sm" len="sm"/>
                      <a:tailEnd type="none" w="sm" len="sm"/>
                    </a:lnT>
                    <a:lnB w="19050" cap="flat" cmpd="sng" algn="ctr">
                      <a:solidFill>
                        <a:schemeClr val="lt2"/>
                      </a:solidFill>
                      <a:prstDash val="solid"/>
                      <a:round/>
                      <a:headEnd type="none" w="sm" len="sm"/>
                      <a:tailEnd type="none" w="sm" len="sm"/>
                    </a:lnB>
                  </a:tcPr>
                </a:tc>
                <a:extLst>
                  <a:ext uri="{0D108BD9-81ED-4DB2-BD59-A6C34878D82A}">
                    <a16:rowId xmlns:a16="http://schemas.microsoft.com/office/drawing/2014/main" val="10002"/>
                  </a:ext>
                </a:extLst>
              </a:tr>
              <a:tr h="849723">
                <a:tc>
                  <a:txBody>
                    <a:bodyPr/>
                    <a:lstStyle/>
                    <a:p>
                      <a:pPr marL="0" lvl="0" indent="0" algn="l" rtl="0">
                        <a:lnSpc>
                          <a:spcPct val="100000"/>
                        </a:lnSpc>
                        <a:spcBef>
                          <a:spcPts val="0"/>
                        </a:spcBef>
                        <a:spcAft>
                          <a:spcPts val="0"/>
                        </a:spcAft>
                        <a:buNone/>
                      </a:pPr>
                      <a:r>
                        <a:rPr lang="ro-RO" sz="1800" b="1" u="none" smtClean="0">
                          <a:solidFill>
                            <a:schemeClr val="bg1"/>
                          </a:solidFill>
                          <a:latin typeface="Calibri" panose="020F0502020204030204" pitchFamily="34" charset="0"/>
                          <a:ea typeface="Titillium Web"/>
                          <a:cs typeface="Calibri" panose="020F0502020204030204" pitchFamily="34" charset="0"/>
                          <a:sym typeface="Titillium Web"/>
                        </a:rPr>
                        <a:t>Soluții</a:t>
                      </a:r>
                      <a:endParaRPr sz="1800" b="1" u="none" dirty="0">
                        <a:solidFill>
                          <a:schemeClr val="bg1"/>
                        </a:solidFill>
                        <a:latin typeface="Calibri" panose="020F0502020204030204" pitchFamily="34" charset="0"/>
                        <a:ea typeface="Titillium Web"/>
                        <a:cs typeface="Calibri" panose="020F0502020204030204" pitchFamily="34" charset="0"/>
                        <a:sym typeface="Titillium Web"/>
                      </a:endParaRPr>
                    </a:p>
                  </a:txBody>
                  <a:tcPr marL="91425" marR="91425" marT="91425" marB="91425" anchor="ctr">
                    <a:lnL w="19050" cap="flat" cmpd="sng">
                      <a:solidFill>
                        <a:schemeClr val="lt2"/>
                      </a:solidFill>
                      <a:prstDash val="solid"/>
                      <a:round/>
                      <a:headEnd type="none" w="sm" len="sm"/>
                      <a:tailEnd type="none" w="sm" len="sm"/>
                    </a:lnL>
                    <a:lnR w="19050" cap="flat" cmpd="sng" algn="ctr">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solidFill>
                      <a:srgbClr val="0070C0"/>
                    </a:solidFill>
                  </a:tcPr>
                </a:tc>
                <a:tc>
                  <a:txBody>
                    <a:bodyPr/>
                    <a:lstStyle/>
                    <a:p>
                      <a:pPr marL="0" marR="0" lvl="0" indent="0" algn="l" defTabSz="914400" rtl="0" eaLnBrk="1" fontAlgn="auto" latinLnBrk="0" hangingPunct="1">
                        <a:lnSpc>
                          <a:spcPct val="100000"/>
                        </a:lnSpc>
                        <a:spcBef>
                          <a:spcPts val="0"/>
                        </a:spcBef>
                        <a:spcAft>
                          <a:spcPts val="1600"/>
                        </a:spcAft>
                        <a:buClrTx/>
                        <a:buSzTx/>
                        <a:buFontTx/>
                        <a:buNone/>
                        <a:tabLst/>
                        <a:defRPr/>
                      </a:pPr>
                      <a:r>
                        <a:rPr lang="ro-RO" sz="1800" b="0" u="none" kern="1200" dirty="0" smtClean="0">
                          <a:solidFill>
                            <a:schemeClr val="tx1"/>
                          </a:solidFill>
                          <a:latin typeface="Calibri" panose="020F0502020204030204" pitchFamily="34" charset="0"/>
                          <a:ea typeface="+mn-ea"/>
                          <a:cs typeface="Calibri" panose="020F0502020204030204" pitchFamily="34" charset="0"/>
                          <a:sym typeface="Nunito Sans Medium"/>
                        </a:rPr>
                        <a:t>Acordarea suplimentelor pentru cumularea atribuțiilor deținute cu atribuțiile unei funcții absente sau temporar vacante, în concordanță cu cadrul</a:t>
                      </a:r>
                      <a:r>
                        <a:rPr lang="ro-RO" sz="1800" b="0" u="none" kern="1200" baseline="0" dirty="0" smtClean="0">
                          <a:solidFill>
                            <a:schemeClr val="tx1"/>
                          </a:solidFill>
                          <a:latin typeface="Calibri" panose="020F0502020204030204" pitchFamily="34" charset="0"/>
                          <a:ea typeface="+mn-ea"/>
                          <a:cs typeface="Calibri" panose="020F0502020204030204" pitchFamily="34" charset="0"/>
                          <a:sym typeface="Nunito Sans Medium"/>
                        </a:rPr>
                        <a:t> normativ în vigoare.</a:t>
                      </a:r>
                      <a:r>
                        <a:rPr lang="ro-RO" sz="1800" b="0" u="none" kern="1200" dirty="0" smtClean="0">
                          <a:solidFill>
                            <a:schemeClr val="tx1"/>
                          </a:solidFill>
                          <a:latin typeface="Calibri" panose="020F0502020204030204" pitchFamily="34" charset="0"/>
                          <a:ea typeface="+mn-ea"/>
                          <a:cs typeface="Calibri" panose="020F0502020204030204" pitchFamily="34" charset="0"/>
                          <a:sym typeface="Nunito Sans Medium"/>
                        </a:rPr>
                        <a:t> </a:t>
                      </a:r>
                    </a:p>
                  </a:txBody>
                  <a:tcPr marL="91425" marR="91425" marT="91425" marB="91425" anchor="ctr">
                    <a:lnL w="19050" cap="flat" cmpd="sng" algn="ctr">
                      <a:solidFill>
                        <a:schemeClr val="lt2"/>
                      </a:solidFill>
                      <a:prstDash val="solid"/>
                      <a:round/>
                      <a:headEnd type="none" w="sm" len="sm"/>
                      <a:tailEnd type="none" w="sm" len="sm"/>
                    </a:lnL>
                    <a:lnR w="19050" cap="flat" cmpd="sng">
                      <a:solidFill>
                        <a:schemeClr val="lt2"/>
                      </a:solidFill>
                      <a:prstDash val="solid"/>
                      <a:round/>
                      <a:headEnd type="none" w="sm" len="sm"/>
                      <a:tailEnd type="none" w="sm" len="sm"/>
                    </a:lnR>
                    <a:lnT w="19050" cap="flat" cmpd="sng">
                      <a:solidFill>
                        <a:schemeClr val="lt2"/>
                      </a:solidFill>
                      <a:prstDash val="solid"/>
                      <a:round/>
                      <a:headEnd type="none" w="sm" len="sm"/>
                      <a:tailEnd type="none" w="sm" len="sm"/>
                    </a:lnT>
                    <a:lnB w="19050" cap="flat" cmpd="sng">
                      <a:solidFill>
                        <a:schemeClr val="lt2"/>
                      </a:solidFill>
                      <a:prstDash val="solid"/>
                      <a:round/>
                      <a:headEnd type="none" w="sm" len="sm"/>
                      <a:tailEnd type="none" w="sm" len="sm"/>
                    </a:lnB>
                  </a:tcPr>
                </a:tc>
                <a:extLst>
                  <a:ext uri="{0D108BD9-81ED-4DB2-BD59-A6C34878D82A}">
                    <a16:rowId xmlns:a16="http://schemas.microsoft.com/office/drawing/2014/main" val="3057968043"/>
                  </a:ext>
                </a:extLst>
              </a:tr>
            </a:tbl>
          </a:graphicData>
        </a:graphic>
      </p:graphicFrame>
      <p:pic>
        <p:nvPicPr>
          <p:cNvPr id="7" name="Рисунок 6"/>
          <p:cNvPicPr>
            <a:picLocks noChangeAspect="1"/>
          </p:cNvPicPr>
          <p:nvPr/>
        </p:nvPicPr>
        <p:blipFill>
          <a:blip r:embed="rId2"/>
          <a:stretch>
            <a:fillRect/>
          </a:stretch>
        </p:blipFill>
        <p:spPr>
          <a:xfrm>
            <a:off x="152400" y="0"/>
            <a:ext cx="8839200" cy="908383"/>
          </a:xfrm>
          <a:prstGeom prst="rect">
            <a:avLst/>
          </a:prstGeom>
        </p:spPr>
      </p:pic>
      <p:sp>
        <p:nvSpPr>
          <p:cNvPr id="8" name="Прямоугольник 7">
            <a:extLst>
              <a:ext uri="{FF2B5EF4-FFF2-40B4-BE49-F238E27FC236}">
                <a16:creationId xmlns:a16="http://schemas.microsoft.com/office/drawing/2014/main" id="{AABEB011-8B18-8224-557A-AAAC7F6605B3}"/>
              </a:ext>
            </a:extLst>
          </p:cNvPr>
          <p:cNvSpPr/>
          <p:nvPr/>
        </p:nvSpPr>
        <p:spPr>
          <a:xfrm>
            <a:off x="2770013" y="254136"/>
            <a:ext cx="3603973" cy="400110"/>
          </a:xfrm>
          <a:prstGeom prst="rect">
            <a:avLst/>
          </a:prstGeom>
        </p:spPr>
        <p:txBody>
          <a:bodyPr wrap="square">
            <a:spAutoFit/>
          </a:bodyPr>
          <a:lstStyle/>
          <a:p>
            <a:pPr algn="ctr"/>
            <a:r>
              <a:rPr lang="en-US" altLang="en-US" sz="2000" b="1" dirty="0" smtClean="0">
                <a:latin typeface="Calibri" panose="020F0502020204030204" pitchFamily="34" charset="0"/>
                <a:cs typeface="Calibri" panose="020F0502020204030204" pitchFamily="34" charset="0"/>
              </a:rPr>
              <a:t>RETRIBUIREA </a:t>
            </a:r>
            <a:r>
              <a:rPr lang="en-US" altLang="en-US" sz="2000" b="1" dirty="0">
                <a:latin typeface="Calibri" panose="020F0502020204030204" pitchFamily="34" charset="0"/>
                <a:cs typeface="Calibri" panose="020F0502020204030204" pitchFamily="34" charset="0"/>
              </a:rPr>
              <a:t>MUNCII</a:t>
            </a:r>
            <a:endParaRPr lang="ru-RU" sz="2000" dirty="0">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Тема Offic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Тема Offic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Тема Offic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Тема Offic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Тема Offic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Тема Offic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Тема Offic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Тема Offic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Тема Offic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Тема Offic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18278</TotalTime>
  <Words>3992</Words>
  <Application>Microsoft Office PowerPoint</Application>
  <PresentationFormat>Экран (4:3)</PresentationFormat>
  <Paragraphs>313</Paragraphs>
  <Slides>29</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29</vt:i4>
      </vt:variant>
    </vt:vector>
  </HeadingPairs>
  <TitlesOfParts>
    <vt:vector size="36" baseType="lpstr">
      <vt:lpstr>Arial</vt:lpstr>
      <vt:lpstr>Calibri</vt:lpstr>
      <vt:lpstr>Nunito Sans Medium</vt:lpstr>
      <vt:lpstr>Times New Roman</vt:lpstr>
      <vt:lpstr>Titillium Web</vt:lpstr>
      <vt:lpstr>Wingdings</vt:lpstr>
      <vt:lpstr>Тема Office</vt:lpstr>
      <vt:lpstr>MINISTERUL FINANȚELOR INSPECTORATUL CONTROL FINANCIAR DE STAT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ICFS</dc:creator>
  <cp:lastModifiedBy>Ivantov Valeriu</cp:lastModifiedBy>
  <cp:revision>588</cp:revision>
  <cp:lastPrinted>1601-01-01T00:00:00Z</cp:lastPrinted>
  <dcterms:created xsi:type="dcterms:W3CDTF">1601-01-01T00:00:00Z</dcterms:created>
  <dcterms:modified xsi:type="dcterms:W3CDTF">2025-08-01T07:32:58Z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